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9" r:id="rId2"/>
    <p:sldId id="256" r:id="rId3"/>
    <p:sldId id="330" r:id="rId4"/>
    <p:sldId id="316" r:id="rId5"/>
    <p:sldId id="298" r:id="rId6"/>
    <p:sldId id="258" r:id="rId7"/>
    <p:sldId id="324" r:id="rId8"/>
    <p:sldId id="317" r:id="rId9"/>
    <p:sldId id="315" r:id="rId10"/>
    <p:sldId id="331" r:id="rId11"/>
    <p:sldId id="335" r:id="rId12"/>
    <p:sldId id="336" r:id="rId13"/>
    <p:sldId id="340" r:id="rId14"/>
    <p:sldId id="338" r:id="rId15"/>
    <p:sldId id="339" r:id="rId16"/>
    <p:sldId id="313" r:id="rId17"/>
    <p:sldId id="327" r:id="rId18"/>
    <p:sldId id="342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4E1"/>
    <a:srgbClr val="095171"/>
    <a:srgbClr val="A711A3"/>
    <a:srgbClr val="D60093"/>
    <a:srgbClr val="F385F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BD66-1814-400C-B5F9-9C91082D6A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DFA12-54CD-4068-A2FF-C4F9E1288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EEDB1-9914-497B-AD56-9377CF34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3568C-E6F5-4679-B3B1-7942642B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89E4E-BFF8-4091-89ED-4D733892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743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ECF7-852C-4CFC-A5A5-1FE28EDF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8FA87-EFCD-43B2-9A09-D23059EC0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604C7-0C33-40E2-A3AB-EE13721F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A8605-1F1C-499E-A4A4-9B2B39A3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FFF6C-AEFA-451E-A3F3-D0B72E42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225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D83C9-2E1C-4D94-9A05-5ABC1BF3A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E7C6C-ECC1-471E-AB4F-B8C688F3E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43D4B-2448-49C0-8010-C172F137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5D23E-4C71-477C-840F-67951EAC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F1D1-5595-472A-9761-4A3FF18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330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38E6-B511-46E4-90EB-F81EA94C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51DC-A5C7-4D7F-AA6B-55B3CEE0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33A5-7119-4C9C-BF6E-27F91CB8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C0634-7767-4965-9423-A76427CF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0A866-D494-4E6D-8E26-B41736B3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2927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5694-1C20-4716-8E29-FD660DA8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3DBB5-96D7-424C-9612-11F86556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174B5-9375-4C57-BEBC-D9923F7A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88E49-50A2-4E70-974B-203B54FC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4EB01-1A15-4814-A2A8-CCC4C052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981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A7DD-01BF-4F7B-B3EF-602C96B7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9611-8CC0-40CA-A0FD-B3F79B2BE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839C7-C72F-4DD4-832D-A2FD2182B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F4854-A640-430A-8CD5-1BAA34D5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3591E-650A-40EC-AEC2-D9E986C6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B275-2C48-433E-94A8-B55D5B20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518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6ABB-DB93-4CB2-89BC-6A23D90B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499B5-00D7-4254-80D7-12359327C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2E964-2D50-43E8-9686-E91ABAC3E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CB74F-06C2-48C9-8CD6-2BDA0ABD0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0ED52-7086-4568-BD20-F66A6F5AE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14A3C-B6E0-4C1F-95EC-105BA333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74B03-196B-4750-A7EC-605E1B0F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CC0D9-9B2C-4030-AC95-8445AC24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874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099C-F2EB-415E-A9D6-78DFA2A2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9525A-7FBD-4B90-8299-35948E39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56DD3-2CA9-4C02-BB89-25C77735C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C4F93-309E-4D72-A621-1EEA041B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68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43BEA-FF6A-42BE-80E3-16FD61E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DBE07-808F-4DAC-AD2B-6A2C1C8F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C8EBF-BDA1-4412-B963-EFEE9F72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825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A8CE-693D-4527-AD4A-85BF9684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E953-9399-4334-A8E7-4F804BAF2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8C6A-4938-4497-87EA-23C261F03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524CB-21BD-4755-92EC-15BBE9D2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8BBB1-DBA8-473E-967B-83A8CC66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A791B-909B-4B36-826B-21701432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053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8E1D-359E-471B-B419-9FC4E2D5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EA5D28-BA12-451A-A3B2-738105933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21908-FB6D-4EF3-8BD7-87B5998A4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F0049-F932-47AF-AC04-4A8FF2E2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FBD8A-E978-45C0-9607-7773B0EA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6E7E4-B734-478D-B9F7-E1C997F2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772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84BA2-73CE-44E1-8ED9-D5C0980B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A7C60-EB14-41C1-9244-EFD903931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4D0B-F4B6-4330-AFBD-5BA16751C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4632-9919-4958-95FD-E56FB1AC1F2E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7F95A-D216-40B7-A2E1-C923ACABB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29B50-2600-4391-A8A0-6EEDEA7F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BADE3-6EBF-4C70-A354-EAEE7229E39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338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3.wdp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91160" y="1304505"/>
            <a:ext cx="8910320" cy="4673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55009" y="4380134"/>
            <a:ext cx="7582619" cy="2760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55009" y="4372761"/>
            <a:ext cx="7582619" cy="2760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2113" y="4854958"/>
            <a:ext cx="1061050" cy="377101"/>
            <a:chOff x="5262113" y="4854958"/>
            <a:chExt cx="1061050" cy="377101"/>
          </a:xfrm>
        </p:grpSpPr>
        <p:sp>
          <p:nvSpPr>
            <p:cNvPr id="8" name="Rounded Rectangle 7"/>
            <p:cNvSpPr/>
            <p:nvPr/>
          </p:nvSpPr>
          <p:spPr>
            <a:xfrm>
              <a:off x="5262113" y="4854958"/>
              <a:ext cx="1061050" cy="369332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57004" y="4862727"/>
              <a:ext cx="802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MV Boli" panose="02000500030200090000" pitchFamily="2" charset="0"/>
                  <a:cs typeface="MV Boli" panose="02000500030200090000" pitchFamily="2" charset="0"/>
                </a:rPr>
                <a:t>Start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227607" y="5412647"/>
            <a:ext cx="106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V Boli" panose="02000500030200090000" pitchFamily="2" charset="0"/>
                <a:cs typeface="MV Boli" panose="02000500030200090000" pitchFamily="2" charset="0"/>
              </a:rPr>
              <a:t>Loading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77" y="6470588"/>
            <a:ext cx="336960" cy="336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676" y="2702692"/>
            <a:ext cx="2872931" cy="16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07383 -0.21829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1092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43047 0.00046 " pathEditMode="relative" rAng="0" ptsTypes="AA">
                                      <p:cBhvr>
                                        <p:cTn id="37" dur="3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635508" y="177232"/>
            <a:ext cx="3102751" cy="710780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Drive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33468" y="133746"/>
            <a:ext cx="6096000" cy="1651516"/>
          </a:xfrm>
          <a:prstGeom prst="round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/*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Khai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báo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chân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điều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khiển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L298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với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ENA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và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ENB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để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băm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 </a:t>
            </a:r>
            <a:r>
              <a:rPr lang="en-US" sz="1300" i="1" dirty="0" err="1">
                <a:solidFill>
                  <a:srgbClr val="586E75"/>
                </a:solidFill>
                <a:latin typeface="Consolas" panose="020B0609020204030204" pitchFamily="49" charset="0"/>
              </a:rPr>
              <a:t>xung</a:t>
            </a:r>
            <a:r>
              <a:rPr lang="en-US" sz="1300" i="1" dirty="0">
                <a:solidFill>
                  <a:srgbClr val="586E75"/>
                </a:solidFill>
                <a:latin typeface="Consolas" panose="020B0609020204030204" pitchFamily="49" charset="0"/>
              </a:rPr>
              <a:t>*/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ENA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11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IN1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12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IN2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13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IN3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10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IN4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8</a:t>
            </a:r>
            <a:endParaRPr lang="en-US" sz="1300" dirty="0">
              <a:solidFill>
                <a:srgbClr val="839496"/>
              </a:solidFill>
              <a:latin typeface="Consolas" panose="020B0609020204030204" pitchFamily="49" charset="0"/>
            </a:endParaRPr>
          </a:p>
          <a:p>
            <a:r>
              <a:rPr lang="en-US" sz="1300" dirty="0">
                <a:solidFill>
                  <a:srgbClr val="859900"/>
                </a:solidFill>
                <a:latin typeface="Consolas" panose="020B0609020204030204" pitchFamily="49" charset="0"/>
              </a:rPr>
              <a:t>#define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268BD2"/>
                </a:solidFill>
                <a:latin typeface="Consolas" panose="020B0609020204030204" pitchFamily="49" charset="0"/>
              </a:rPr>
              <a:t>ENB</a:t>
            </a:r>
            <a:r>
              <a:rPr lang="en-US" sz="1300" dirty="0">
                <a:solidFill>
                  <a:srgbClr val="B589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D33682"/>
                </a:solidFill>
                <a:latin typeface="Consolas" panose="020B0609020204030204" pitchFamily="49" charset="0"/>
              </a:rPr>
              <a:t>9</a:t>
            </a:r>
            <a:endParaRPr lang="en-US" sz="13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3F40B5-6EAC-3CEF-8425-BE1EC861D352}"/>
              </a:ext>
            </a:extLst>
          </p:cNvPr>
          <p:cNvGrpSpPr/>
          <p:nvPr/>
        </p:nvGrpSpPr>
        <p:grpSpPr>
          <a:xfrm>
            <a:off x="192024" y="945111"/>
            <a:ext cx="3989719" cy="2308324"/>
            <a:chOff x="0" y="844526"/>
            <a:chExt cx="5446018" cy="3250485"/>
          </a:xfrm>
        </p:grpSpPr>
        <p:pic>
          <p:nvPicPr>
            <p:cNvPr id="1028" name="Picture 4" descr="Kit Arduino UNO R3 Chip Cắm MEGA328P - KIT Học Tập Arduino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212" y="844526"/>
              <a:ext cx="1447225" cy="144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92F5FC-5C41-62E6-0C16-A0FB545BA463}"/>
                </a:ext>
              </a:extLst>
            </p:cNvPr>
            <p:cNvGrpSpPr/>
            <p:nvPr/>
          </p:nvGrpSpPr>
          <p:grpSpPr>
            <a:xfrm>
              <a:off x="0" y="2372155"/>
              <a:ext cx="5446018" cy="1722856"/>
              <a:chOff x="4127106" y="1834270"/>
              <a:chExt cx="5446018" cy="172285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88687" y="1834270"/>
                <a:ext cx="1722856" cy="1722856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826B069-1F23-5A1D-1FE5-37BE08F72F9A}"/>
                  </a:ext>
                </a:extLst>
              </p:cNvPr>
              <p:cNvGrpSpPr/>
              <p:nvPr/>
            </p:nvGrpSpPr>
            <p:grpSpPr>
              <a:xfrm>
                <a:off x="4127106" y="1966298"/>
                <a:ext cx="5446018" cy="1590828"/>
                <a:chOff x="4748898" y="1528350"/>
                <a:chExt cx="5446018" cy="1590828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6117" y="1528350"/>
                  <a:ext cx="1458799" cy="1458799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8898" y="1660379"/>
                  <a:ext cx="1458799" cy="1458799"/>
                </a:xfrm>
                <a:prstGeom prst="rect">
                  <a:avLst/>
                </a:prstGeom>
              </p:spPr>
            </p:pic>
            <p:sp>
              <p:nvSpPr>
                <p:cNvPr id="2" name="Arrow: Left 1">
                  <a:extLst>
                    <a:ext uri="{FF2B5EF4-FFF2-40B4-BE49-F238E27FC236}">
                      <a16:creationId xmlns:a16="http://schemas.microsoft.com/office/drawing/2014/main" id="{ED3E25B0-7094-4D71-5BB1-992F9DA23A53}"/>
                    </a:ext>
                  </a:extLst>
                </p:cNvPr>
                <p:cNvSpPr/>
                <p:nvPr/>
              </p:nvSpPr>
              <p:spPr>
                <a:xfrm>
                  <a:off x="6150231" y="2220055"/>
                  <a:ext cx="503999" cy="301752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3" name="Arrow: Right 2">
                  <a:extLst>
                    <a:ext uri="{FF2B5EF4-FFF2-40B4-BE49-F238E27FC236}">
                      <a16:creationId xmlns:a16="http://schemas.microsoft.com/office/drawing/2014/main" id="{3E3AC72B-26D4-54FF-4F7D-170625310B46}"/>
                    </a:ext>
                  </a:extLst>
                </p:cNvPr>
                <p:cNvSpPr/>
                <p:nvPr/>
              </p:nvSpPr>
              <p:spPr>
                <a:xfrm>
                  <a:off x="8333335" y="2220055"/>
                  <a:ext cx="503999" cy="30175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2D0B1447-00AB-B62A-F169-FF8AB40F6807}"/>
                </a:ext>
              </a:extLst>
            </p:cNvPr>
            <p:cNvSpPr/>
            <p:nvPr/>
          </p:nvSpPr>
          <p:spPr>
            <a:xfrm>
              <a:off x="2723009" y="2125229"/>
              <a:ext cx="312799" cy="33304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8387D1-C062-D3B1-CF67-07F6F5FD5C35}"/>
              </a:ext>
            </a:extLst>
          </p:cNvPr>
          <p:cNvGrpSpPr/>
          <p:nvPr/>
        </p:nvGrpSpPr>
        <p:grpSpPr>
          <a:xfrm>
            <a:off x="226359" y="3493519"/>
            <a:ext cx="7465283" cy="3145429"/>
            <a:chOff x="226359" y="3493519"/>
            <a:chExt cx="7465283" cy="3145429"/>
          </a:xfrm>
        </p:grpSpPr>
        <p:sp>
          <p:nvSpPr>
            <p:cNvPr id="53" name="Title 93">
              <a:extLst>
                <a:ext uri="{FF2B5EF4-FFF2-40B4-BE49-F238E27FC236}">
                  <a16:creationId xmlns:a16="http://schemas.microsoft.com/office/drawing/2014/main" id="{1174709C-99D3-AA35-C67B-DEF327386FF4}"/>
                </a:ext>
              </a:extLst>
            </p:cNvPr>
            <p:cNvSpPr txBox="1">
              <a:spLocks/>
            </p:cNvSpPr>
            <p:nvPr/>
          </p:nvSpPr>
          <p:spPr>
            <a:xfrm>
              <a:off x="740664" y="4998741"/>
              <a:ext cx="1268312" cy="337294"/>
            </a:xfrm>
            <a:prstGeom prst="rect">
              <a:avLst/>
            </a:prstGeom>
            <a:solidFill>
              <a:srgbClr val="FF000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Forward()</a:t>
              </a:r>
            </a:p>
          </p:txBody>
        </p:sp>
        <p:sp>
          <p:nvSpPr>
            <p:cNvPr id="54" name="Title 93">
              <a:extLst>
                <a:ext uri="{FF2B5EF4-FFF2-40B4-BE49-F238E27FC236}">
                  <a16:creationId xmlns:a16="http://schemas.microsoft.com/office/drawing/2014/main" id="{1D85D464-EBD5-F8D9-4CE2-7D7F8B44A373}"/>
                </a:ext>
              </a:extLst>
            </p:cNvPr>
            <p:cNvSpPr txBox="1">
              <a:spLocks/>
            </p:cNvSpPr>
            <p:nvPr/>
          </p:nvSpPr>
          <p:spPr>
            <a:xfrm>
              <a:off x="740664" y="5576170"/>
              <a:ext cx="1469482" cy="337294"/>
            </a:xfrm>
            <a:prstGeom prst="rect">
              <a:avLst/>
            </a:prstGeom>
            <a:solidFill>
              <a:srgbClr val="0070C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 err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TurnLeft</a:t>
              </a:r>
              <a:r>
                <a:rPr lang="en-US" sz="18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()</a:t>
              </a:r>
            </a:p>
          </p:txBody>
        </p:sp>
        <p:sp>
          <p:nvSpPr>
            <p:cNvPr id="55" name="Title 93">
              <a:extLst>
                <a:ext uri="{FF2B5EF4-FFF2-40B4-BE49-F238E27FC236}">
                  <a16:creationId xmlns:a16="http://schemas.microsoft.com/office/drawing/2014/main" id="{8014D37B-11CB-9050-29B6-0FC2DC1A2C14}"/>
                </a:ext>
              </a:extLst>
            </p:cNvPr>
            <p:cNvSpPr txBox="1">
              <a:spLocks/>
            </p:cNvSpPr>
            <p:nvPr/>
          </p:nvSpPr>
          <p:spPr>
            <a:xfrm>
              <a:off x="740664" y="6153599"/>
              <a:ext cx="1643217" cy="299526"/>
            </a:xfrm>
            <a:prstGeom prst="rect">
              <a:avLst/>
            </a:prstGeom>
            <a:solidFill>
              <a:schemeClr val="accent1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 err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TurnRight</a:t>
              </a:r>
              <a:r>
                <a:rPr lang="en-US" sz="18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()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A56559-3D89-E7A2-A563-D65EAC7C2049}"/>
                </a:ext>
              </a:extLst>
            </p:cNvPr>
            <p:cNvGrpSpPr/>
            <p:nvPr/>
          </p:nvGrpSpPr>
          <p:grpSpPr>
            <a:xfrm>
              <a:off x="226359" y="3861690"/>
              <a:ext cx="4150203" cy="706153"/>
              <a:chOff x="260863" y="3560564"/>
              <a:chExt cx="4150203" cy="706153"/>
            </a:xfrm>
          </p:grpSpPr>
          <p:sp>
            <p:nvSpPr>
              <p:cNvPr id="51" name="Title 93">
                <a:extLst>
                  <a:ext uri="{FF2B5EF4-FFF2-40B4-BE49-F238E27FC236}">
                    <a16:creationId xmlns:a16="http://schemas.microsoft.com/office/drawing/2014/main" id="{E126642B-5828-7F34-E879-E29785576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863" y="3941990"/>
                <a:ext cx="1188939" cy="32472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_Start()</a:t>
                </a:r>
              </a:p>
            </p:txBody>
          </p:sp>
          <p:sp>
            <p:nvSpPr>
              <p:cNvPr id="52" name="Title 93">
                <a:extLst>
                  <a:ext uri="{FF2B5EF4-FFF2-40B4-BE49-F238E27FC236}">
                    <a16:creationId xmlns:a16="http://schemas.microsoft.com/office/drawing/2014/main" id="{2B4B47C9-AB5C-ABB0-7C72-F91D24A48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1569" y="3941990"/>
                <a:ext cx="1188939" cy="2995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_Stop()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46F8F3-C90F-ED42-66F4-D43F18B18A2D}"/>
                  </a:ext>
                </a:extLst>
              </p:cNvPr>
              <p:cNvGrpSpPr/>
              <p:nvPr/>
            </p:nvGrpSpPr>
            <p:grpSpPr>
              <a:xfrm>
                <a:off x="855333" y="3560564"/>
                <a:ext cx="3555733" cy="374031"/>
                <a:chOff x="1217044" y="1044269"/>
                <a:chExt cx="4591409" cy="374031"/>
              </a:xfrm>
            </p:grpSpPr>
            <p:cxnSp>
              <p:nvCxnSpPr>
                <p:cNvPr id="57" name="Elbow Connector 11">
                  <a:extLst>
                    <a:ext uri="{FF2B5EF4-FFF2-40B4-BE49-F238E27FC236}">
                      <a16:creationId xmlns:a16="http://schemas.microsoft.com/office/drawing/2014/main" id="{E9353779-B7DB-6666-6070-2DB9911D717B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3326112" y="-1064799"/>
                  <a:ext cx="373273" cy="4591409"/>
                </a:xfrm>
                <a:prstGeom prst="bentConnector2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Elbow Connector 12">
                  <a:extLst>
                    <a:ext uri="{FF2B5EF4-FFF2-40B4-BE49-F238E27FC236}">
                      <a16:creationId xmlns:a16="http://schemas.microsoft.com/office/drawing/2014/main" id="{0633C1B7-862E-6981-FBBB-2D169149DEB3}"/>
                    </a:ext>
                  </a:extLst>
                </p:cNvPr>
                <p:cNvCxnSpPr/>
                <p:nvPr/>
              </p:nvCxnSpPr>
              <p:spPr>
                <a:xfrm flipV="1">
                  <a:off x="3124173" y="1044270"/>
                  <a:ext cx="2684280" cy="374030"/>
                </a:xfrm>
                <a:prstGeom prst="bentConnector3">
                  <a:avLst>
                    <a:gd name="adj1" fmla="val -133"/>
                  </a:avLst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DA0E8543-0E4D-15C4-2C83-048D47CAD52A}"/>
                </a:ext>
              </a:extLst>
            </p:cNvPr>
            <p:cNvSpPr/>
            <p:nvPr/>
          </p:nvSpPr>
          <p:spPr>
            <a:xfrm>
              <a:off x="633704" y="4850685"/>
              <a:ext cx="3690929" cy="1788263"/>
            </a:xfrm>
            <a:prstGeom prst="rightBrace">
              <a:avLst>
                <a:gd name="adj1" fmla="val 8333"/>
                <a:gd name="adj2" fmla="val 21877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Top Corners One Rounded and One Snipped 64">
              <a:extLst>
                <a:ext uri="{FF2B5EF4-FFF2-40B4-BE49-F238E27FC236}">
                  <a16:creationId xmlns:a16="http://schemas.microsoft.com/office/drawing/2014/main" id="{0D8DBBDD-5F86-CF8C-FBAD-04AD40D37E3F}"/>
                </a:ext>
              </a:extLst>
            </p:cNvPr>
            <p:cNvSpPr/>
            <p:nvPr/>
          </p:nvSpPr>
          <p:spPr>
            <a:xfrm>
              <a:off x="4431593" y="3493519"/>
              <a:ext cx="3260049" cy="2419945"/>
            </a:xfrm>
            <a:prstGeom prst="snip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latin typeface="Consolas" panose="020B0609020204030204" pitchFamily="49" charset="0"/>
                </a:rPr>
                <a:t>ENB,</a:t>
              </a:r>
              <a:r>
                <a:rPr lang="en-US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 err="1"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latin typeface="Consolas" panose="020B0609020204030204" pitchFamily="49" charset="0"/>
                </a:rPr>
                <a:t>(</a:t>
              </a:r>
              <a:r>
                <a:rPr lang="en-US" dirty="0" err="1">
                  <a:latin typeface="Consolas" panose="020B0609020204030204" pitchFamily="49" charset="0"/>
                </a:rPr>
                <a:t>ENA,</a:t>
              </a:r>
              <a:r>
                <a:rPr lang="en-US" b="1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 </a:t>
              </a:r>
            </a:p>
            <a:p>
              <a:r>
                <a:rPr lang="en-US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268BD2"/>
                  </a:solidFill>
                  <a:latin typeface="Consolas" panose="020B0609020204030204" pitchFamily="49" charset="0"/>
                </a:rPr>
                <a:t>IN2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,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268BD2"/>
                  </a:solidFill>
                  <a:latin typeface="Consolas" panose="020B0609020204030204" pitchFamily="49" charset="0"/>
                </a:rPr>
                <a:t>IN1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,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268BD2"/>
                  </a:solidFill>
                  <a:latin typeface="Consolas" panose="020B0609020204030204" pitchFamily="49" charset="0"/>
                </a:rPr>
                <a:t>IN3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,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digitalWrite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268BD2"/>
                  </a:solidFill>
                  <a:latin typeface="Consolas" panose="020B0609020204030204" pitchFamily="49" charset="0"/>
                </a:rPr>
                <a:t>IN4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,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  <a:latin typeface="Consolas" panose="020B0609020204030204" pitchFamily="49" charset="0"/>
                </a:rPr>
                <a:t>x</a:t>
              </a:r>
              <a:r>
                <a:rPr lang="en-US" dirty="0">
                  <a:solidFill>
                    <a:srgbClr val="839496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 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19D2C3-EF7B-3511-822D-AF212C575489}"/>
              </a:ext>
            </a:extLst>
          </p:cNvPr>
          <p:cNvGrpSpPr/>
          <p:nvPr/>
        </p:nvGrpSpPr>
        <p:grpSpPr>
          <a:xfrm>
            <a:off x="7882097" y="1886923"/>
            <a:ext cx="4246037" cy="3235226"/>
            <a:chOff x="7882097" y="1886923"/>
            <a:chExt cx="4246037" cy="3235226"/>
          </a:xfrm>
        </p:grpSpPr>
        <p:sp>
          <p:nvSpPr>
            <p:cNvPr id="68" name="Title 93">
              <a:extLst>
                <a:ext uri="{FF2B5EF4-FFF2-40B4-BE49-F238E27FC236}">
                  <a16:creationId xmlns:a16="http://schemas.microsoft.com/office/drawing/2014/main" id="{E29CCFA4-A3A6-FABC-AE7A-D43331D56769}"/>
                </a:ext>
              </a:extLst>
            </p:cNvPr>
            <p:cNvSpPr txBox="1">
              <a:spLocks/>
            </p:cNvSpPr>
            <p:nvPr/>
          </p:nvSpPr>
          <p:spPr>
            <a:xfrm>
              <a:off x="8728405" y="1886923"/>
              <a:ext cx="2553419" cy="47984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400" b="1" dirty="0" err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SetSpeed</a:t>
              </a:r>
              <a:r>
                <a:rPr lang="en-US" sz="34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()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64EC77A-26F8-96FF-0035-C4DB9458CBF2}"/>
                </a:ext>
              </a:extLst>
            </p:cNvPr>
            <p:cNvSpPr/>
            <p:nvPr/>
          </p:nvSpPr>
          <p:spPr>
            <a:xfrm>
              <a:off x="7882097" y="2829214"/>
              <a:ext cx="4246037" cy="22929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300" b="1" dirty="0">
                  <a:solidFill>
                    <a:srgbClr val="93A1A1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err="1">
                  <a:solidFill>
                    <a:srgbClr val="268BD2"/>
                  </a:solidFill>
                  <a:latin typeface="Consolas" panose="020B0609020204030204" pitchFamily="49" charset="0"/>
                </a:rPr>
                <a:t>setSpeed</a:t>
              </a:r>
              <a:r>
                <a:rPr lang="en-US" sz="1300" smtClean="0">
                  <a:solidFill>
                    <a:srgbClr val="839496"/>
                  </a:solidFill>
                  <a:latin typeface="Consolas" panose="020B0609020204030204" pitchFamily="49" charset="0"/>
                </a:rPr>
                <a:t>()</a:t>
              </a:r>
              <a:endParaRPr lang="en-US" sz="1300" dirty="0">
                <a:solidFill>
                  <a:srgbClr val="839496"/>
                </a:solidFill>
                <a:latin typeface="Consolas" panose="020B0609020204030204" pitchFamily="49" charset="0"/>
              </a:endParaRPr>
            </a:p>
            <a:p>
              <a:r>
                <a:rPr lang="en-US" sz="1300" smtClean="0">
                  <a:solidFill>
                    <a:srgbClr val="839496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sz="1300" b="1">
                  <a:solidFill>
                    <a:srgbClr val="93A1A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b="1" smtClean="0">
                  <a:solidFill>
                    <a:srgbClr val="93A1A1"/>
                  </a:solidFill>
                  <a:latin typeface="Consolas" panose="020B0609020204030204" pitchFamily="49" charset="0"/>
                </a:rPr>
                <a:t>  int</a:t>
              </a:r>
              <a:r>
                <a:rPr lang="en-US" sz="1300" smtClean="0">
                  <a:solidFill>
                    <a:srgbClr val="839496"/>
                  </a:solidFill>
                  <a:latin typeface="Consolas" panose="020B0609020204030204" pitchFamily="49" charset="0"/>
                </a:rPr>
                <a:t> motorspeed2;</a:t>
              </a:r>
              <a:endParaRPr lang="en-US" sz="1300" dirty="0">
                <a:solidFill>
                  <a:srgbClr val="839496"/>
                </a:solidFill>
                <a:latin typeface="Consolas" panose="020B0609020204030204" pitchFamily="49" charset="0"/>
              </a:endParaRPr>
            </a:p>
            <a:p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  /*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Nhận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giá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trị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từ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TaskMPU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gửi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tới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để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set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giá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trị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cho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hàm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300" i="1" dirty="0" err="1">
                  <a:solidFill>
                    <a:srgbClr val="586E75"/>
                  </a:solidFill>
                  <a:latin typeface="Consolas" panose="020B0609020204030204" pitchFamily="49" charset="0"/>
                </a:rPr>
                <a:t>setSpeed</a:t>
              </a:r>
              <a:r>
                <a:rPr lang="en-US" sz="1300" i="1" dirty="0">
                  <a:solidFill>
                    <a:srgbClr val="586E75"/>
                  </a:solidFill>
                  <a:latin typeface="Consolas" panose="020B0609020204030204" pitchFamily="49" charset="0"/>
                </a:rPr>
                <a:t>()*/</a:t>
              </a:r>
              <a:endParaRPr lang="en-US" sz="1300" dirty="0">
                <a:solidFill>
                  <a:srgbClr val="839496"/>
                </a:solidFill>
                <a:latin typeface="Consolas" panose="020B0609020204030204" pitchFamily="49" charset="0"/>
              </a:endParaRPr>
            </a:p>
            <a:p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300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xQueueReceive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>
                  <a:solidFill>
                    <a:srgbClr val="268BD2"/>
                  </a:solidFill>
                  <a:latin typeface="Consolas" panose="020B0609020204030204" pitchFamily="49" charset="0"/>
                </a:rPr>
                <a:t>Queue1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,</a:t>
              </a:r>
              <a:r>
                <a:rPr lang="en-US" sz="1300" dirty="0">
                  <a:solidFill>
                    <a:srgbClr val="859900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motorspeed2,</a:t>
              </a:r>
              <a:r>
                <a:rPr lang="en-US" sz="1300" dirty="0">
                  <a:solidFill>
                    <a:srgbClr val="268BD2"/>
                  </a:solidFill>
                  <a:latin typeface="Consolas" panose="020B0609020204030204" pitchFamily="49" charset="0"/>
                </a:rPr>
                <a:t>portMAX_DELAY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300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Serial</a:t>
              </a:r>
              <a:r>
                <a:rPr lang="en-US" sz="1300" dirty="0" err="1">
                  <a:solidFill>
                    <a:srgbClr val="839496"/>
                  </a:solidFill>
                  <a:latin typeface="Consolas" panose="020B0609020204030204" pitchFamily="49" charset="0"/>
                </a:rPr>
                <a:t>.</a:t>
              </a:r>
              <a:r>
                <a:rPr lang="en-US" sz="1300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println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(motorspeed2);</a:t>
              </a:r>
            </a:p>
            <a:p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300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analogWrite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>
                  <a:solidFill>
                    <a:srgbClr val="268BD2"/>
                  </a:solidFill>
                  <a:latin typeface="Consolas" panose="020B0609020204030204" pitchFamily="49" charset="0"/>
                </a:rPr>
                <a:t>ENA</a:t>
              </a:r>
              <a:r>
                <a:rPr lang="en-US" sz="1300">
                  <a:solidFill>
                    <a:srgbClr val="839496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300" smtClean="0">
                  <a:solidFill>
                    <a:srgbClr val="839496"/>
                  </a:solidFill>
                  <a:latin typeface="Consolas" panose="020B0609020204030204" pitchFamily="49" charset="0"/>
                </a:rPr>
                <a:t>150);</a:t>
              </a:r>
              <a:endParaRPr lang="en-US" sz="1300" dirty="0">
                <a:solidFill>
                  <a:srgbClr val="839496"/>
                </a:solidFill>
                <a:latin typeface="Consolas" panose="020B0609020204030204" pitchFamily="49" charset="0"/>
              </a:endParaRPr>
            </a:p>
            <a:p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  </a:t>
              </a:r>
              <a:r>
                <a:rPr lang="en-US" sz="1300" dirty="0" err="1">
                  <a:solidFill>
                    <a:srgbClr val="268BD2"/>
                  </a:solidFill>
                  <a:latin typeface="Consolas" panose="020B0609020204030204" pitchFamily="49" charset="0"/>
                </a:rPr>
                <a:t>analogWrite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300" dirty="0">
                  <a:solidFill>
                    <a:srgbClr val="268BD2"/>
                  </a:solidFill>
                  <a:latin typeface="Consolas" panose="020B0609020204030204" pitchFamily="49" charset="0"/>
                </a:rPr>
                <a:t>ENB</a:t>
              </a:r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, motorspeed2);</a:t>
              </a:r>
            </a:p>
            <a:p>
              <a:r>
                <a:rPr lang="en-US" sz="1300" dirty="0">
                  <a:solidFill>
                    <a:srgbClr val="839496"/>
                  </a:solidFill>
                  <a:latin typeface="Consolas" panose="020B0609020204030204" pitchFamily="49" charset="0"/>
                </a:rPr>
                <a:t>}</a:t>
              </a:r>
              <a:endParaRPr lang="en-US" sz="13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AFEC4C9-420E-70FB-93B8-CC1173B8CFF5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>
              <a:off x="10005115" y="2366765"/>
              <a:ext cx="1" cy="4624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89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F1A6541C-445F-645A-3143-D8B1E9575080}"/>
              </a:ext>
            </a:extLst>
          </p:cNvPr>
          <p:cNvSpPr/>
          <p:nvPr/>
        </p:nvSpPr>
        <p:spPr>
          <a:xfrm>
            <a:off x="5856323" y="1566148"/>
            <a:ext cx="3919273" cy="44859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281A29-A834-756D-4C87-901659C73A3E}"/>
              </a:ext>
            </a:extLst>
          </p:cNvPr>
          <p:cNvSpPr/>
          <p:nvPr/>
        </p:nvSpPr>
        <p:spPr>
          <a:xfrm>
            <a:off x="222936" y="132061"/>
            <a:ext cx="4270107" cy="67259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872174" y="194995"/>
            <a:ext cx="2516408" cy="450819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Drive</a:t>
            </a:r>
          </a:p>
        </p:txBody>
      </p:sp>
      <p:sp>
        <p:nvSpPr>
          <p:cNvPr id="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464396" y="1427205"/>
            <a:ext cx="1338409" cy="403172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_Start</a:t>
            </a:r>
          </a:p>
        </p:txBody>
      </p:sp>
      <p:sp>
        <p:nvSpPr>
          <p:cNvPr id="5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301750" y="2199708"/>
            <a:ext cx="1663700" cy="359969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Forward</a:t>
            </a:r>
          </a:p>
        </p:txBody>
      </p:sp>
      <p:sp>
        <p:nvSpPr>
          <p:cNvPr id="6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301750" y="2768718"/>
            <a:ext cx="1663700" cy="421160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SetSpeed</a:t>
            </a:r>
            <a:endParaRPr lang="en-US" sz="24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394671" y="4053113"/>
            <a:ext cx="1492370" cy="45654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</a:t>
            </a:r>
          </a:p>
        </p:txBody>
      </p:sp>
      <p:sp>
        <p:nvSpPr>
          <p:cNvPr id="8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3303039" y="6204445"/>
            <a:ext cx="1184446" cy="53490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Stop</a:t>
            </a:r>
          </a:p>
        </p:txBody>
      </p:sp>
      <p:sp>
        <p:nvSpPr>
          <p:cNvPr id="9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4511847" y="961793"/>
            <a:ext cx="2915728" cy="39501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mySerial.available</a:t>
            </a:r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()!=0</a:t>
            </a:r>
          </a:p>
        </p:txBody>
      </p:sp>
      <p:cxnSp>
        <p:nvCxnSpPr>
          <p:cNvPr id="11" name="Elbow Connector 10"/>
          <p:cNvCxnSpPr>
            <a:cxnSpLocks/>
            <a:stCxn id="9" idx="1"/>
          </p:cNvCxnSpPr>
          <p:nvPr/>
        </p:nvCxnSpPr>
        <p:spPr>
          <a:xfrm rot="10800000" flipV="1">
            <a:off x="2116509" y="1159301"/>
            <a:ext cx="2395338" cy="296181"/>
          </a:xfrm>
          <a:prstGeom prst="bentConnector3">
            <a:avLst>
              <a:gd name="adj1" fmla="val 9962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3" idx="2"/>
            <a:endCxn id="42" idx="0"/>
          </p:cNvCxnSpPr>
          <p:nvPr/>
        </p:nvCxnSpPr>
        <p:spPr>
          <a:xfrm>
            <a:off x="2130378" y="645814"/>
            <a:ext cx="3221" cy="341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667778" y="4700004"/>
            <a:ext cx="3030167" cy="408623"/>
          </a:xfrm>
          <a:prstGeom prst="round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xTaskNotifyWaitIndexed</a:t>
            </a:r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2133600" y="1830377"/>
            <a:ext cx="1" cy="36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endCxn id="6" idx="0"/>
          </p:cNvCxnSpPr>
          <p:nvPr/>
        </p:nvCxnSpPr>
        <p:spPr>
          <a:xfrm>
            <a:off x="2133600" y="2559677"/>
            <a:ext cx="0" cy="2090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48" idx="2"/>
          </p:cNvCxnSpPr>
          <p:nvPr/>
        </p:nvCxnSpPr>
        <p:spPr>
          <a:xfrm>
            <a:off x="2140856" y="3853989"/>
            <a:ext cx="4224" cy="184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6552703" y="3560033"/>
            <a:ext cx="2924357" cy="1084275"/>
          </a:xfrm>
          <a:prstGeom prst="diamond">
            <a:avLst/>
          </a:prstGeom>
          <a:solidFill>
            <a:srgbClr val="00B0F0"/>
          </a:solidFill>
          <a:ln w="3175"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Zone =3 or =5 ?</a:t>
            </a:r>
          </a:p>
        </p:txBody>
      </p:sp>
      <p:sp>
        <p:nvSpPr>
          <p:cNvPr id="39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8566030" y="317585"/>
            <a:ext cx="2187026" cy="659021"/>
          </a:xfrm>
          <a:prstGeom prst="roundRect">
            <a:avLst/>
          </a:prstGeom>
          <a:solidFill>
            <a:srgbClr val="C0000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Start</a:t>
            </a:r>
          </a:p>
        </p:txBody>
      </p:sp>
      <p:pic>
        <p:nvPicPr>
          <p:cNvPr id="2052" name="Picture 4" descr="Hiệu ứng nhấp chuột yếu tố gif hình ảnh động | Công cụ đồ họa GIF Tải xuống  miễn phí - Pikbest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006" y="1549341"/>
            <a:ext cx="933585" cy="9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Elbow Connector 39"/>
          <p:cNvCxnSpPr>
            <a:cxnSpLocks/>
            <a:endCxn id="9" idx="3"/>
          </p:cNvCxnSpPr>
          <p:nvPr/>
        </p:nvCxnSpPr>
        <p:spPr>
          <a:xfrm rot="5400000">
            <a:off x="8547584" y="-135537"/>
            <a:ext cx="174830" cy="2414848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: Rounded Corners 45"/>
          <p:cNvSpPr/>
          <p:nvPr/>
        </p:nvSpPr>
        <p:spPr>
          <a:xfrm>
            <a:off x="6850645" y="5006356"/>
            <a:ext cx="2313423" cy="715089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xTaskNotify()</a:t>
            </a:r>
          </a:p>
          <a:p>
            <a:pPr algn="ctr"/>
            <a:r>
              <a:rPr lang="en-US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Queue1</a:t>
            </a:r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(&amp;Zone)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8664" y="2451064"/>
            <a:ext cx="954827" cy="950584"/>
          </a:xfrm>
          <a:prstGeom prst="rect">
            <a:avLst/>
          </a:prstGeom>
          <a:ln w="19050">
            <a:noFill/>
          </a:ln>
        </p:spPr>
      </p:pic>
      <p:cxnSp>
        <p:nvCxnSpPr>
          <p:cNvPr id="2059" name="Straight Arrow Connector 2058"/>
          <p:cNvCxnSpPr>
            <a:stCxn id="74" idx="2"/>
          </p:cNvCxnSpPr>
          <p:nvPr/>
        </p:nvCxnSpPr>
        <p:spPr>
          <a:xfrm>
            <a:off x="7996078" y="3401648"/>
            <a:ext cx="1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6" idx="2"/>
            <a:endCxn id="48" idx="0"/>
          </p:cNvCxnSpPr>
          <p:nvPr/>
        </p:nvCxnSpPr>
        <p:spPr>
          <a:xfrm>
            <a:off x="2133600" y="3189878"/>
            <a:ext cx="7256" cy="150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2"/>
            <a:endCxn id="46" idx="0"/>
          </p:cNvCxnSpPr>
          <p:nvPr/>
        </p:nvCxnSpPr>
        <p:spPr>
          <a:xfrm flipH="1">
            <a:off x="8007357" y="4644308"/>
            <a:ext cx="7525" cy="3620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0800000" flipH="1">
            <a:off x="6552703" y="3479269"/>
            <a:ext cx="1443374" cy="623214"/>
          </a:xfrm>
          <a:prstGeom prst="bentConnector3">
            <a:avLst>
              <a:gd name="adj1" fmla="val -15838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596756" y="5316331"/>
            <a:ext cx="1179464" cy="355563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Blocked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111823" y="6157447"/>
            <a:ext cx="124745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UnBlock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215" name="Straight Arrow Connector 214"/>
          <p:cNvCxnSpPr>
            <a:cxnSpLocks/>
            <a:stCxn id="15" idx="2"/>
            <a:endCxn id="117" idx="0"/>
          </p:cNvCxnSpPr>
          <p:nvPr/>
        </p:nvCxnSpPr>
        <p:spPr>
          <a:xfrm>
            <a:off x="2182862" y="5108627"/>
            <a:ext cx="3626" cy="2077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itle 93">
            <a:extLst>
              <a:ext uri="{FF2B5EF4-FFF2-40B4-BE49-F238E27FC236}">
                <a16:creationId xmlns:a16="http://schemas.microsoft.com/office/drawing/2014/main" id="{E6CA89A8-F478-EB83-2F4C-D71E988DA6EC}"/>
              </a:ext>
            </a:extLst>
          </p:cNvPr>
          <p:cNvSpPr txBox="1">
            <a:spLocks/>
          </p:cNvSpPr>
          <p:nvPr/>
        </p:nvSpPr>
        <p:spPr>
          <a:xfrm>
            <a:off x="883761" y="987522"/>
            <a:ext cx="2499675" cy="2693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While(</a:t>
            </a:r>
            <a:r>
              <a:rPr lang="en-US" sz="12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mySerial.available</a:t>
            </a:r>
            <a:r>
              <a:rPr lang="en-US" sz="1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()==0){}</a:t>
            </a:r>
          </a:p>
        </p:txBody>
      </p:sp>
      <p:sp>
        <p:nvSpPr>
          <p:cNvPr id="48" name="Title 93">
            <a:extLst>
              <a:ext uri="{FF2B5EF4-FFF2-40B4-BE49-F238E27FC236}">
                <a16:creationId xmlns:a16="http://schemas.microsoft.com/office/drawing/2014/main" id="{DCA5B9A8-EC2A-0CF0-351F-CF4FBB799496}"/>
              </a:ext>
            </a:extLst>
          </p:cNvPr>
          <p:cNvSpPr txBox="1">
            <a:spLocks/>
          </p:cNvSpPr>
          <p:nvPr/>
        </p:nvSpPr>
        <p:spPr>
          <a:xfrm>
            <a:off x="978673" y="3340503"/>
            <a:ext cx="2324366" cy="513486"/>
          </a:xfrm>
          <a:prstGeom prst="roundRect">
            <a:avLst/>
          </a:prstGeom>
          <a:solidFill>
            <a:srgbClr val="09517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Queue1(</a:t>
            </a:r>
            <a:r>
              <a:rPr lang="en-US" sz="16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read_Zone</a:t>
            </a:r>
            <a:r>
              <a:rPr lang="en-US" sz="1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read_Zone</a:t>
            </a:r>
            <a:r>
              <a:rPr lang="en-US" sz="1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=3 or 5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BEEC879-9C5D-D7B9-4BFA-AA7E1AD9585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140856" y="4509658"/>
            <a:ext cx="4224" cy="1949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itle 93">
            <a:extLst>
              <a:ext uri="{FF2B5EF4-FFF2-40B4-BE49-F238E27FC236}">
                <a16:creationId xmlns:a16="http://schemas.microsoft.com/office/drawing/2014/main" id="{716EBF2B-13EF-9A98-F139-5AED88372A7E}"/>
              </a:ext>
            </a:extLst>
          </p:cNvPr>
          <p:cNvSpPr txBox="1">
            <a:spLocks/>
          </p:cNvSpPr>
          <p:nvPr/>
        </p:nvSpPr>
        <p:spPr>
          <a:xfrm>
            <a:off x="6189946" y="1778321"/>
            <a:ext cx="3252025" cy="491994"/>
          </a:xfrm>
          <a:prstGeom prst="roundRect">
            <a:avLst/>
          </a:prstGeom>
          <a:solidFill>
            <a:srgbClr val="A711A3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Check Zone</a:t>
            </a:r>
          </a:p>
        </p:txBody>
      </p:sp>
      <p:cxnSp>
        <p:nvCxnSpPr>
          <p:cNvPr id="67" name="Elbow Connector 66"/>
          <p:cNvCxnSpPr>
            <a:cxnSpLocks/>
            <a:stCxn id="5" idx="3"/>
            <a:endCxn id="8" idx="0"/>
          </p:cNvCxnSpPr>
          <p:nvPr/>
        </p:nvCxnSpPr>
        <p:spPr>
          <a:xfrm>
            <a:off x="2965450" y="2379693"/>
            <a:ext cx="929812" cy="382475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117" idx="2"/>
            <a:endCxn id="5" idx="1"/>
          </p:cNvCxnSpPr>
          <p:nvPr/>
        </p:nvCxnSpPr>
        <p:spPr>
          <a:xfrm rot="5400000" flipH="1">
            <a:off x="98018" y="3583425"/>
            <a:ext cx="3292201" cy="884738"/>
          </a:xfrm>
          <a:prstGeom prst="bentConnector4">
            <a:avLst>
              <a:gd name="adj1" fmla="val -6944"/>
              <a:gd name="adj2" fmla="val 1989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4632757" y="3412580"/>
            <a:ext cx="1015501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Queue1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24" name="Elbow Connector 123"/>
          <p:cNvCxnSpPr>
            <a:stCxn id="46" idx="1"/>
            <a:endCxn id="126" idx="3"/>
          </p:cNvCxnSpPr>
          <p:nvPr/>
        </p:nvCxnSpPr>
        <p:spPr>
          <a:xfrm rot="10800000">
            <a:off x="5648259" y="3616893"/>
            <a:ext cx="1202387" cy="1747009"/>
          </a:xfrm>
          <a:prstGeom prst="bentConnector3">
            <a:avLst>
              <a:gd name="adj1" fmla="val 6176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48" idx="3"/>
          </p:cNvCxnSpPr>
          <p:nvPr/>
        </p:nvCxnSpPr>
        <p:spPr>
          <a:xfrm flipH="1" flipV="1">
            <a:off x="3303039" y="3597246"/>
            <a:ext cx="1329718" cy="19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Rectangle: Rounded Corners 115">
            <a:extLst>
              <a:ext uri="{FF2B5EF4-FFF2-40B4-BE49-F238E27FC236}">
                <a16:creationId xmlns:a16="http://schemas.microsoft.com/office/drawing/2014/main" id="{F1A6541C-445F-645A-3143-D8B1E9575080}"/>
              </a:ext>
            </a:extLst>
          </p:cNvPr>
          <p:cNvSpPr/>
          <p:nvPr/>
        </p:nvSpPr>
        <p:spPr>
          <a:xfrm>
            <a:off x="9983662" y="2846653"/>
            <a:ext cx="2064930" cy="28908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6" name="Title 93">
            <a:extLst>
              <a:ext uri="{FF2B5EF4-FFF2-40B4-BE49-F238E27FC236}">
                <a16:creationId xmlns:a16="http://schemas.microsoft.com/office/drawing/2014/main" id="{716EBF2B-13EF-9A98-F139-5AED88372A7E}"/>
              </a:ext>
            </a:extLst>
          </p:cNvPr>
          <p:cNvSpPr txBox="1">
            <a:spLocks/>
          </p:cNvSpPr>
          <p:nvPr/>
        </p:nvSpPr>
        <p:spPr>
          <a:xfrm>
            <a:off x="10365074" y="2933952"/>
            <a:ext cx="1302105" cy="1012088"/>
          </a:xfrm>
          <a:prstGeom prst="roundRect">
            <a:avLst/>
          </a:prstGeom>
          <a:solidFill>
            <a:srgbClr val="A711A3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</a:t>
            </a:r>
            <a:r>
              <a:rPr lang="en-US" sz="3000" b="1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MPU</a:t>
            </a:r>
            <a:endParaRPr lang="en-US" sz="3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47" name="Rectangle: Rounded Corners 45"/>
          <p:cNvSpPr/>
          <p:nvPr/>
        </p:nvSpPr>
        <p:spPr>
          <a:xfrm>
            <a:off x="10097046" y="5174071"/>
            <a:ext cx="1838159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xTaskNotify()</a:t>
            </a:r>
          </a:p>
        </p:txBody>
      </p:sp>
      <p:sp>
        <p:nvSpPr>
          <p:cNvPr id="148" name="Rectangle: Rounded Corners 45"/>
          <p:cNvSpPr/>
          <p:nvPr/>
        </p:nvSpPr>
        <p:spPr>
          <a:xfrm>
            <a:off x="10040353" y="4185768"/>
            <a:ext cx="1951543" cy="917079"/>
          </a:xfrm>
          <a:prstGeom prst="diamond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 enough</a:t>
            </a:r>
          </a:p>
        </p:txBody>
      </p:sp>
      <p:cxnSp>
        <p:nvCxnSpPr>
          <p:cNvPr id="149" name="Straight Arrow Connector 148"/>
          <p:cNvCxnSpPr>
            <a:stCxn id="146" idx="2"/>
            <a:endCxn id="148" idx="0"/>
          </p:cNvCxnSpPr>
          <p:nvPr/>
        </p:nvCxnSpPr>
        <p:spPr>
          <a:xfrm flipH="1">
            <a:off x="11016125" y="3946040"/>
            <a:ext cx="2" cy="239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148" idx="1"/>
          </p:cNvCxnSpPr>
          <p:nvPr/>
        </p:nvCxnSpPr>
        <p:spPr>
          <a:xfrm rot="10800000" flipH="1">
            <a:off x="10040352" y="4102170"/>
            <a:ext cx="975771" cy="542138"/>
          </a:xfrm>
          <a:prstGeom prst="bentConnector3">
            <a:avLst>
              <a:gd name="adj1" fmla="val -1569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128" idx="1"/>
            <a:endCxn id="117" idx="3"/>
          </p:cNvCxnSpPr>
          <p:nvPr/>
        </p:nvCxnSpPr>
        <p:spPr>
          <a:xfrm rot="10800000">
            <a:off x="2776221" y="5494113"/>
            <a:ext cx="2335603" cy="848000"/>
          </a:xfrm>
          <a:prstGeom prst="bentConnector3">
            <a:avLst>
              <a:gd name="adj1" fmla="val 15289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Elbow Connector 160"/>
          <p:cNvCxnSpPr>
            <a:stCxn id="147" idx="2"/>
            <a:endCxn id="128" idx="3"/>
          </p:cNvCxnSpPr>
          <p:nvPr/>
        </p:nvCxnSpPr>
        <p:spPr>
          <a:xfrm rot="5400000">
            <a:off x="8307994" y="3633980"/>
            <a:ext cx="759419" cy="465684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147" idx="0"/>
          </p:cNvCxnSpPr>
          <p:nvPr/>
        </p:nvCxnSpPr>
        <p:spPr>
          <a:xfrm>
            <a:off x="11016125" y="5076603"/>
            <a:ext cx="1" cy="974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3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48148E-6 L -0.12969 -0.1694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25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34" grpId="0" animBg="1"/>
      <p:bldP spid="39" grpId="0" animBg="1"/>
      <p:bldP spid="46" grpId="0" animBg="1"/>
      <p:bldP spid="117" grpId="0" animBg="1"/>
      <p:bldP spid="128" grpId="0" animBg="1"/>
      <p:bldP spid="42" grpId="0" animBg="1"/>
      <p:bldP spid="48" grpId="0" animBg="1"/>
      <p:bldP spid="126" grpId="0" animBg="1"/>
      <p:bldP spid="147" grpId="0" animBg="1"/>
      <p:bldP spid="1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: Rounded Corners 71">
            <a:extLst>
              <a:ext uri="{FF2B5EF4-FFF2-40B4-BE49-F238E27FC236}">
                <a16:creationId xmlns:a16="http://schemas.microsoft.com/office/drawing/2014/main" id="{6B281A29-A834-756D-4C87-901659C73A3E}"/>
              </a:ext>
            </a:extLst>
          </p:cNvPr>
          <p:cNvSpPr/>
          <p:nvPr/>
        </p:nvSpPr>
        <p:spPr>
          <a:xfrm>
            <a:off x="7068312" y="925606"/>
            <a:ext cx="4204738" cy="4131024"/>
          </a:xfrm>
          <a:prstGeom prst="roundRect">
            <a:avLst/>
          </a:prstGeom>
          <a:solidFill>
            <a:srgbClr val="FED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ED4E1"/>
              </a:solidFill>
            </a:endParaRPr>
          </a:p>
        </p:txBody>
      </p:sp>
      <p:sp>
        <p:nvSpPr>
          <p:cNvPr id="132" name="Rectangle: Rounded Corners 23">
            <a:extLst>
              <a:ext uri="{FF2B5EF4-FFF2-40B4-BE49-F238E27FC236}">
                <a16:creationId xmlns:a16="http://schemas.microsoft.com/office/drawing/2014/main" id="{64816B72-C395-8976-C40E-6B8C887BD080}"/>
              </a:ext>
            </a:extLst>
          </p:cNvPr>
          <p:cNvSpPr/>
          <p:nvPr/>
        </p:nvSpPr>
        <p:spPr>
          <a:xfrm>
            <a:off x="7207653" y="2070393"/>
            <a:ext cx="3836628" cy="14530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8026191" y="1166383"/>
            <a:ext cx="2219751" cy="4413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MPU</a:t>
            </a:r>
          </a:p>
        </p:txBody>
      </p:sp>
      <p:cxnSp>
        <p:nvCxnSpPr>
          <p:cNvPr id="138" name="Straight Arrow Connector 137"/>
          <p:cNvCxnSpPr>
            <a:cxnSpLocks/>
            <a:stCxn id="133" idx="2"/>
            <a:endCxn id="132" idx="0"/>
          </p:cNvCxnSpPr>
          <p:nvPr/>
        </p:nvCxnSpPr>
        <p:spPr>
          <a:xfrm flipH="1">
            <a:off x="9125966" y="1607777"/>
            <a:ext cx="10101" cy="462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9206598" y="2232297"/>
            <a:ext cx="730292" cy="44774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z0</a:t>
            </a:r>
          </a:p>
        </p:txBody>
      </p:sp>
      <p:sp>
        <p:nvSpPr>
          <p:cNvPr id="142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9206597" y="2937264"/>
            <a:ext cx="1293778" cy="3874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Update </a:t>
            </a:r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</a:t>
            </a:r>
          </a:p>
        </p:txBody>
      </p:sp>
      <p:sp>
        <p:nvSpPr>
          <p:cNvPr id="14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366949" y="2170299"/>
            <a:ext cx="1496135" cy="56611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= 1;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++;</a:t>
            </a:r>
          </a:p>
        </p:txBody>
      </p:sp>
      <p:sp>
        <p:nvSpPr>
          <p:cNvPr id="14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331748" y="3812100"/>
            <a:ext cx="3588435" cy="345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Pwm2 = pwm2 + </a:t>
            </a:r>
            <a:r>
              <a:rPr lang="en-US" sz="18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Kp</a:t>
            </a:r>
            <a:r>
              <a:rPr lang="en-US" sz="1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*(z0-z)</a:t>
            </a:r>
          </a:p>
        </p:txBody>
      </p:sp>
      <p:sp>
        <p:nvSpPr>
          <p:cNvPr id="145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331748" y="2960734"/>
            <a:ext cx="1566539" cy="36048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=! 1</a:t>
            </a:r>
          </a:p>
        </p:txBody>
      </p:sp>
      <p:cxnSp>
        <p:nvCxnSpPr>
          <p:cNvPr id="146" name="Straight Arrow Connector 145"/>
          <p:cNvCxnSpPr>
            <a:cxnSpLocks/>
            <a:stCxn id="143" idx="2"/>
            <a:endCxn id="145" idx="0"/>
          </p:cNvCxnSpPr>
          <p:nvPr/>
        </p:nvCxnSpPr>
        <p:spPr>
          <a:xfrm>
            <a:off x="8115017" y="2736410"/>
            <a:ext cx="1" cy="224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cxnSpLocks/>
            <a:stCxn id="145" idx="3"/>
            <a:endCxn id="142" idx="1"/>
          </p:cNvCxnSpPr>
          <p:nvPr/>
        </p:nvCxnSpPr>
        <p:spPr>
          <a:xfrm flipV="1">
            <a:off x="8898287" y="3130986"/>
            <a:ext cx="308310" cy="9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cxnSpLocks/>
            <a:stCxn id="143" idx="3"/>
            <a:endCxn id="141" idx="1"/>
          </p:cNvCxnSpPr>
          <p:nvPr/>
        </p:nvCxnSpPr>
        <p:spPr>
          <a:xfrm>
            <a:off x="8863084" y="2453355"/>
            <a:ext cx="343514" cy="2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cxnSpLocks/>
            <a:stCxn id="132" idx="2"/>
            <a:endCxn id="144" idx="0"/>
          </p:cNvCxnSpPr>
          <p:nvPr/>
        </p:nvCxnSpPr>
        <p:spPr>
          <a:xfrm>
            <a:off x="9125966" y="3523471"/>
            <a:ext cx="0" cy="2886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cxnSpLocks/>
            <a:stCxn id="144" idx="2"/>
            <a:endCxn id="160" idx="0"/>
          </p:cNvCxnSpPr>
          <p:nvPr/>
        </p:nvCxnSpPr>
        <p:spPr>
          <a:xfrm flipH="1">
            <a:off x="9125965" y="4157942"/>
            <a:ext cx="1" cy="257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1C90F48E-DD81-6FAA-862C-882B2C4773E2}"/>
              </a:ext>
            </a:extLst>
          </p:cNvPr>
          <p:cNvSpPr/>
          <p:nvPr/>
        </p:nvSpPr>
        <p:spPr>
          <a:xfrm>
            <a:off x="7843137" y="4415167"/>
            <a:ext cx="2565655" cy="408623"/>
          </a:xfrm>
          <a:prstGeom prst="round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xQueueSend</a:t>
            </a:r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(&amp;Pwm2)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A391AF46-A413-31EB-CA9B-84408DD15A1E}"/>
              </a:ext>
            </a:extLst>
          </p:cNvPr>
          <p:cNvSpPr/>
          <p:nvPr/>
        </p:nvSpPr>
        <p:spPr>
          <a:xfrm>
            <a:off x="4692335" y="4347064"/>
            <a:ext cx="1422878" cy="544830"/>
          </a:xfrm>
          <a:prstGeom prst="round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Queue1</a:t>
            </a:r>
            <a:endParaRPr lang="en-US" sz="26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165" name="Straight Arrow Connector 164"/>
          <p:cNvCxnSpPr>
            <a:cxnSpLocks/>
            <a:stCxn id="160" idx="1"/>
            <a:endCxn id="164" idx="3"/>
          </p:cNvCxnSpPr>
          <p:nvPr/>
        </p:nvCxnSpPr>
        <p:spPr>
          <a:xfrm flipH="1">
            <a:off x="6115213" y="4619479"/>
            <a:ext cx="17279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-56309" y="70265"/>
            <a:ext cx="4614210" cy="659021"/>
          </a:xfrm>
          <a:prstGeom prst="round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 straight</a:t>
            </a:r>
          </a:p>
        </p:txBody>
      </p:sp>
      <p:sp>
        <p:nvSpPr>
          <p:cNvPr id="171" name="Rectangle: Rounded Corners 71">
            <a:extLst>
              <a:ext uri="{FF2B5EF4-FFF2-40B4-BE49-F238E27FC236}">
                <a16:creationId xmlns:a16="http://schemas.microsoft.com/office/drawing/2014/main" id="{6B281A29-A834-756D-4C87-901659C73A3E}"/>
              </a:ext>
            </a:extLst>
          </p:cNvPr>
          <p:cNvSpPr/>
          <p:nvPr/>
        </p:nvSpPr>
        <p:spPr>
          <a:xfrm>
            <a:off x="329184" y="1801368"/>
            <a:ext cx="3926967" cy="39684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147720" y="1958899"/>
            <a:ext cx="2222853" cy="53814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Drive</a:t>
            </a:r>
          </a:p>
        </p:txBody>
      </p:sp>
      <p:sp>
        <p:nvSpPr>
          <p:cNvPr id="135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677141" y="2782943"/>
            <a:ext cx="1155940" cy="43544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_Start</a:t>
            </a:r>
          </a:p>
        </p:txBody>
      </p:sp>
      <p:sp>
        <p:nvSpPr>
          <p:cNvPr id="136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508926" y="3576645"/>
            <a:ext cx="1492369" cy="36833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Forward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2255111" y="3218391"/>
            <a:ext cx="0" cy="3582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cxnSpLocks/>
          </p:cNvCxnSpPr>
          <p:nvPr/>
        </p:nvCxnSpPr>
        <p:spPr>
          <a:xfrm flipH="1">
            <a:off x="2250796" y="3944975"/>
            <a:ext cx="4315" cy="470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cxnSpLocks/>
            <a:stCxn id="134" idx="2"/>
            <a:endCxn id="135" idx="0"/>
          </p:cNvCxnSpPr>
          <p:nvPr/>
        </p:nvCxnSpPr>
        <p:spPr>
          <a:xfrm flipH="1">
            <a:off x="2255111" y="2497039"/>
            <a:ext cx="4036" cy="2859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itle 93">
            <a:extLst>
              <a:ext uri="{FF2B5EF4-FFF2-40B4-BE49-F238E27FC236}">
                <a16:creationId xmlns:a16="http://schemas.microsoft.com/office/drawing/2014/main" id="{1E2E550D-958D-CE93-BFCD-DE9B9C49CB48}"/>
              </a:ext>
            </a:extLst>
          </p:cNvPr>
          <p:cNvSpPr txBox="1">
            <a:spLocks/>
          </p:cNvSpPr>
          <p:nvPr/>
        </p:nvSpPr>
        <p:spPr>
          <a:xfrm>
            <a:off x="472796" y="5146526"/>
            <a:ext cx="3556000" cy="40120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SetSpeed</a:t>
            </a:r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(int pwm2)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5B47D94-6ED5-0D28-1E75-D9AB28CA51D9}"/>
              </a:ext>
            </a:extLst>
          </p:cNvPr>
          <p:cNvSpPr/>
          <p:nvPr/>
        </p:nvSpPr>
        <p:spPr>
          <a:xfrm>
            <a:off x="918950" y="4415167"/>
            <a:ext cx="2663692" cy="408623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xQueueReive</a:t>
            </a:r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(&amp;pwm2)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750F9D-E5F3-9186-7498-5C9262C54099}"/>
              </a:ext>
            </a:extLst>
          </p:cNvPr>
          <p:cNvCxnSpPr>
            <a:cxnSpLocks/>
          </p:cNvCxnSpPr>
          <p:nvPr/>
        </p:nvCxnSpPr>
        <p:spPr>
          <a:xfrm>
            <a:off x="2250796" y="4823790"/>
            <a:ext cx="0" cy="322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F95B08-B5C3-3576-3DEC-675ACDE71BEA}"/>
              </a:ext>
            </a:extLst>
          </p:cNvPr>
          <p:cNvCxnSpPr>
            <a:cxnSpLocks/>
            <a:stCxn id="164" idx="1"/>
            <a:endCxn id="39" idx="3"/>
          </p:cNvCxnSpPr>
          <p:nvPr/>
        </p:nvCxnSpPr>
        <p:spPr>
          <a:xfrm flipH="1">
            <a:off x="3582642" y="4619479"/>
            <a:ext cx="11096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73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25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60" grpId="0" animBg="1"/>
      <p:bldP spid="164" grpId="0" animBg="1"/>
      <p:bldP spid="135" grpId="0" animBg="1"/>
      <p:bldP spid="136" grpId="0" animBg="1"/>
      <p:bldP spid="33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71">
            <a:extLst>
              <a:ext uri="{FF2B5EF4-FFF2-40B4-BE49-F238E27FC236}">
                <a16:creationId xmlns:a16="http://schemas.microsoft.com/office/drawing/2014/main" id="{3F0C4046-E97B-9BDC-D55D-F12C4FA633EE}"/>
              </a:ext>
            </a:extLst>
          </p:cNvPr>
          <p:cNvSpPr/>
          <p:nvPr/>
        </p:nvSpPr>
        <p:spPr>
          <a:xfrm>
            <a:off x="6524713" y="1"/>
            <a:ext cx="4901922" cy="6610524"/>
          </a:xfrm>
          <a:prstGeom prst="roundRect">
            <a:avLst/>
          </a:prstGeom>
          <a:solidFill>
            <a:srgbClr val="FED4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0" name="Rectangle: Rounded Corners 71">
            <a:extLst>
              <a:ext uri="{FF2B5EF4-FFF2-40B4-BE49-F238E27FC236}">
                <a16:creationId xmlns:a16="http://schemas.microsoft.com/office/drawing/2014/main" id="{31609C04-6910-8774-2D87-83B4A3AE5DCA}"/>
              </a:ext>
            </a:extLst>
          </p:cNvPr>
          <p:cNvSpPr/>
          <p:nvPr/>
        </p:nvSpPr>
        <p:spPr>
          <a:xfrm>
            <a:off x="60740" y="4231931"/>
            <a:ext cx="5500853" cy="22785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4" name="Rectangle: Rounded Corners 71">
            <a:extLst>
              <a:ext uri="{FF2B5EF4-FFF2-40B4-BE49-F238E27FC236}">
                <a16:creationId xmlns:a16="http://schemas.microsoft.com/office/drawing/2014/main" id="{5222C88D-1634-FBC8-B895-4BFB8CD107CA}"/>
              </a:ext>
            </a:extLst>
          </p:cNvPr>
          <p:cNvSpPr/>
          <p:nvPr/>
        </p:nvSpPr>
        <p:spPr>
          <a:xfrm>
            <a:off x="382924" y="1249196"/>
            <a:ext cx="3020623" cy="23588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7599221" y="5219013"/>
            <a:ext cx="1355045" cy="59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494658" y="1514446"/>
            <a:ext cx="2869604" cy="848133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State = 2;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Zone3 = 3;</a:t>
            </a:r>
          </a:p>
        </p:txBody>
      </p:sp>
      <p:cxnSp>
        <p:nvCxnSpPr>
          <p:cNvPr id="19" name="Straight Arrow Connector 18"/>
          <p:cNvCxnSpPr>
            <a:cxnSpLocks/>
            <a:stCxn id="14" idx="2"/>
            <a:endCxn id="49" idx="0"/>
          </p:cNvCxnSpPr>
          <p:nvPr/>
        </p:nvCxnSpPr>
        <p:spPr>
          <a:xfrm>
            <a:off x="8929460" y="2362579"/>
            <a:ext cx="7305" cy="296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3" idx="2"/>
            <a:endCxn id="35" idx="0"/>
          </p:cNvCxnSpPr>
          <p:nvPr/>
        </p:nvCxnSpPr>
        <p:spPr>
          <a:xfrm flipH="1">
            <a:off x="8929460" y="532503"/>
            <a:ext cx="1" cy="265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6788808" y="4890163"/>
            <a:ext cx="1691377" cy="3288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While(z-83)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90F48E-DD81-6FAA-862C-882B2C4773E2}"/>
              </a:ext>
            </a:extLst>
          </p:cNvPr>
          <p:cNvSpPr/>
          <p:nvPr/>
        </p:nvSpPr>
        <p:spPr>
          <a:xfrm>
            <a:off x="7512245" y="797529"/>
            <a:ext cx="2834430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xQueueReceive</a:t>
            </a:r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(&amp;Zone3)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819585" y="84226"/>
            <a:ext cx="2219751" cy="4482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 MPU</a:t>
            </a:r>
          </a:p>
        </p:txBody>
      </p:sp>
      <p:sp>
        <p:nvSpPr>
          <p:cNvPr id="69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685800" y="1417141"/>
            <a:ext cx="2542032" cy="413737"/>
          </a:xfrm>
          <a:prstGeom prst="roundRect">
            <a:avLst/>
          </a:prstGeom>
          <a:solidFill>
            <a:srgbClr val="D60093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TaskCheckZone</a:t>
            </a:r>
            <a:endParaRPr lang="en-US" sz="26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2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173029" y="2123400"/>
            <a:ext cx="1564729" cy="37855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Zone =3</a:t>
            </a:r>
          </a:p>
        </p:txBody>
      </p:sp>
      <p:cxnSp>
        <p:nvCxnSpPr>
          <p:cNvPr id="73" name="Straight Arrow Connector 72"/>
          <p:cNvCxnSpPr>
            <a:cxnSpLocks/>
            <a:stCxn id="69" idx="2"/>
          </p:cNvCxnSpPr>
          <p:nvPr/>
        </p:nvCxnSpPr>
        <p:spPr>
          <a:xfrm flipH="1">
            <a:off x="1955394" y="1830878"/>
            <a:ext cx="1422" cy="292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C90F48E-DD81-6FAA-862C-882B2C4773E2}"/>
              </a:ext>
            </a:extLst>
          </p:cNvPr>
          <p:cNvSpPr/>
          <p:nvPr/>
        </p:nvSpPr>
        <p:spPr>
          <a:xfrm>
            <a:off x="821141" y="2849985"/>
            <a:ext cx="2259629" cy="374571"/>
          </a:xfrm>
          <a:prstGeom prst="round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xQueueSend</a:t>
            </a:r>
            <a:r>
              <a:rPr lang="en-US" sz="16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(&amp;Zone)</a:t>
            </a:r>
            <a:endParaRPr lang="en-US" sz="16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84" name="Straight Arrow Connector 83"/>
          <p:cNvCxnSpPr>
            <a:cxnSpLocks/>
            <a:stCxn id="72" idx="2"/>
          </p:cNvCxnSpPr>
          <p:nvPr/>
        </p:nvCxnSpPr>
        <p:spPr>
          <a:xfrm flipH="1">
            <a:off x="1950956" y="2501958"/>
            <a:ext cx="4438" cy="348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391AF46-A413-31EB-CA9B-84408DD15A1E}"/>
              </a:ext>
            </a:extLst>
          </p:cNvPr>
          <p:cNvSpPr/>
          <p:nvPr/>
        </p:nvSpPr>
        <p:spPr>
          <a:xfrm>
            <a:off x="4571096" y="700275"/>
            <a:ext cx="1159184" cy="544830"/>
          </a:xfrm>
          <a:prstGeom prst="roundRect">
            <a:avLst/>
          </a:prstGeom>
          <a:solidFill>
            <a:srgbClr val="095171"/>
          </a:solidFill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</a:t>
            </a:r>
            <a:endParaRPr lang="en-US" sz="26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98" name="Elbow Connector 97"/>
          <p:cNvCxnSpPr>
            <a:cxnSpLocks/>
            <a:stCxn id="82" idx="3"/>
            <a:endCxn id="96" idx="1"/>
          </p:cNvCxnSpPr>
          <p:nvPr/>
        </p:nvCxnSpPr>
        <p:spPr>
          <a:xfrm flipV="1">
            <a:off x="3080770" y="972690"/>
            <a:ext cx="1490326" cy="20645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35" idx="2"/>
            <a:endCxn id="14" idx="0"/>
          </p:cNvCxnSpPr>
          <p:nvPr/>
        </p:nvCxnSpPr>
        <p:spPr>
          <a:xfrm>
            <a:off x="8929460" y="1166861"/>
            <a:ext cx="0" cy="347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14" idx="1"/>
          </p:cNvCxnSpPr>
          <p:nvPr/>
        </p:nvCxnSpPr>
        <p:spPr>
          <a:xfrm rot="10800000" flipH="1">
            <a:off x="7494658" y="1274619"/>
            <a:ext cx="1434802" cy="663895"/>
          </a:xfrm>
          <a:prstGeom prst="bentConnector3">
            <a:avLst>
              <a:gd name="adj1" fmla="val -1593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440C4D3-6AD7-0D95-D0A3-D2D6DB510EBD}"/>
              </a:ext>
            </a:extLst>
          </p:cNvPr>
          <p:cNvGrpSpPr/>
          <p:nvPr/>
        </p:nvGrpSpPr>
        <p:grpSpPr>
          <a:xfrm>
            <a:off x="6930403" y="5817171"/>
            <a:ext cx="4118278" cy="530334"/>
            <a:chOff x="6930403" y="5817171"/>
            <a:chExt cx="4118278" cy="530334"/>
          </a:xfrm>
        </p:grpSpPr>
        <p:sp>
          <p:nvSpPr>
            <p:cNvPr id="2" name="Rectangle: Rounded Corners 23">
              <a:extLst>
                <a:ext uri="{FF2B5EF4-FFF2-40B4-BE49-F238E27FC236}">
                  <a16:creationId xmlns:a16="http://schemas.microsoft.com/office/drawing/2014/main" id="{64816B72-C395-8976-C40E-6B8C887BD080}"/>
                </a:ext>
              </a:extLst>
            </p:cNvPr>
            <p:cNvSpPr/>
            <p:nvPr/>
          </p:nvSpPr>
          <p:spPr>
            <a:xfrm>
              <a:off x="6930403" y="5817171"/>
              <a:ext cx="4118278" cy="530334"/>
            </a:xfrm>
            <a:prstGeom prst="roundRect">
              <a:avLst/>
            </a:prstGeom>
            <a:solidFill>
              <a:srgbClr val="FF000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8277572" y="5888654"/>
              <a:ext cx="157286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200" b="1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Update z0</a:t>
              </a:r>
              <a:endParaRPr lang="en-US" sz="2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sp>
        <p:nvSpPr>
          <p:cNvPr id="2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84358" y="4339502"/>
            <a:ext cx="2049553" cy="530334"/>
          </a:xfrm>
          <a:prstGeom prst="roundRect">
            <a:avLst/>
          </a:prstGeom>
          <a:solidFill>
            <a:srgbClr val="00B05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TaskDrive</a:t>
            </a:r>
            <a:endParaRPr lang="en-US" sz="3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7" name="Title 93">
            <a:extLst>
              <a:ext uri="{FF2B5EF4-FFF2-40B4-BE49-F238E27FC236}">
                <a16:creationId xmlns:a16="http://schemas.microsoft.com/office/drawing/2014/main" id="{6F7BCF2C-B507-6DF8-54A6-1C2ACB379330}"/>
              </a:ext>
            </a:extLst>
          </p:cNvPr>
          <p:cNvSpPr txBox="1">
            <a:spLocks/>
          </p:cNvSpPr>
          <p:nvPr/>
        </p:nvSpPr>
        <p:spPr>
          <a:xfrm>
            <a:off x="765365" y="5217257"/>
            <a:ext cx="887540" cy="36860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</a:t>
            </a:r>
          </a:p>
        </p:txBody>
      </p:sp>
      <p:sp>
        <p:nvSpPr>
          <p:cNvPr id="28" name="Title 93">
            <a:extLst>
              <a:ext uri="{FF2B5EF4-FFF2-40B4-BE49-F238E27FC236}">
                <a16:creationId xmlns:a16="http://schemas.microsoft.com/office/drawing/2014/main" id="{E5158A56-3564-6ED2-2E17-2917DA88A63A}"/>
              </a:ext>
            </a:extLst>
          </p:cNvPr>
          <p:cNvSpPr txBox="1">
            <a:spLocks/>
          </p:cNvSpPr>
          <p:nvPr/>
        </p:nvSpPr>
        <p:spPr>
          <a:xfrm>
            <a:off x="2006150" y="5201397"/>
            <a:ext cx="1564728" cy="394020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TurnLeft</a:t>
            </a:r>
            <a:endParaRPr lang="en-US" sz="24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0" name="Title 93">
            <a:extLst>
              <a:ext uri="{FF2B5EF4-FFF2-40B4-BE49-F238E27FC236}">
                <a16:creationId xmlns:a16="http://schemas.microsoft.com/office/drawing/2014/main" id="{3FAFE150-ECB0-CB9B-F07E-558C6EE39ABF}"/>
              </a:ext>
            </a:extLst>
          </p:cNvPr>
          <p:cNvSpPr txBox="1">
            <a:spLocks/>
          </p:cNvSpPr>
          <p:nvPr/>
        </p:nvSpPr>
        <p:spPr>
          <a:xfrm>
            <a:off x="1992876" y="5867408"/>
            <a:ext cx="1696514" cy="41045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TurnRight</a:t>
            </a:r>
            <a:endParaRPr lang="en-US" sz="24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F896DF-6388-582C-C931-A010FBFFDBB3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209135" y="4869836"/>
            <a:ext cx="0" cy="3474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EA454C-BB3E-6E10-BE5E-CB2DF368422C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1652905" y="5398407"/>
            <a:ext cx="353245" cy="3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29C9F9-8197-5641-67FD-D6D2D0A2B893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1652905" y="5401558"/>
            <a:ext cx="339971" cy="671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BE0A681-8C8F-9238-8F25-0D93DE5B4532}"/>
              </a:ext>
            </a:extLst>
          </p:cNvPr>
          <p:cNvSpPr/>
          <p:nvPr/>
        </p:nvSpPr>
        <p:spPr>
          <a:xfrm>
            <a:off x="7545999" y="2659180"/>
            <a:ext cx="278153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xQueueReceive2(&amp;Turn)</a:t>
            </a:r>
            <a:endParaRPr lang="en-US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B27D57-A2A1-F9F2-F6FC-C3F6D948412F}"/>
              </a:ext>
            </a:extLst>
          </p:cNvPr>
          <p:cNvSpPr/>
          <p:nvPr/>
        </p:nvSpPr>
        <p:spPr>
          <a:xfrm>
            <a:off x="3915486" y="5136797"/>
            <a:ext cx="1421537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xQueueSend</a:t>
            </a:r>
            <a:endParaRPr lang="en-US" sz="1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</a:t>
            </a:r>
            <a:r>
              <a:rPr lang="en-US" sz="1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TurnLeft</a:t>
            </a:r>
            <a:r>
              <a:rPr lang="en-US" sz="1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  <a:endParaRPr lang="en-US" sz="14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F19FA-AEE4-8656-F3F7-469F65EE68CD}"/>
              </a:ext>
            </a:extLst>
          </p:cNvPr>
          <p:cNvSpPr/>
          <p:nvPr/>
        </p:nvSpPr>
        <p:spPr>
          <a:xfrm>
            <a:off x="3925012" y="5817171"/>
            <a:ext cx="1451561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xQueueSend</a:t>
            </a:r>
            <a:endParaRPr lang="en-US" sz="1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(&amp;</a:t>
            </a:r>
            <a:r>
              <a:rPr lang="en-US" sz="1400" dirty="0" err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TurnRight</a:t>
            </a:r>
            <a:r>
              <a:rPr lang="en-US" sz="1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  <a:endParaRPr lang="en-US" sz="14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652D999-9E76-B913-9BC5-1679BDDB4DDF}"/>
              </a:ext>
            </a:extLst>
          </p:cNvPr>
          <p:cNvSpPr/>
          <p:nvPr/>
        </p:nvSpPr>
        <p:spPr>
          <a:xfrm>
            <a:off x="5071363" y="2597624"/>
            <a:ext cx="1338828" cy="492443"/>
          </a:xfrm>
          <a:prstGeom prst="rect">
            <a:avLst/>
          </a:prstGeom>
          <a:solidFill>
            <a:srgbClr val="095171"/>
          </a:solidFill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Queue2</a:t>
            </a:r>
            <a:endParaRPr lang="en-US" sz="2600" b="0" dirty="0">
              <a:solidFill>
                <a:schemeClr val="bg1"/>
              </a:solidFill>
              <a:effectLst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cxnSp>
        <p:nvCxnSpPr>
          <p:cNvPr id="66" name="Elbow Connector 112">
            <a:extLst>
              <a:ext uri="{FF2B5EF4-FFF2-40B4-BE49-F238E27FC236}">
                <a16:creationId xmlns:a16="http://schemas.microsoft.com/office/drawing/2014/main" id="{E37BE868-1ADF-22ED-E053-509938FB25E9}"/>
              </a:ext>
            </a:extLst>
          </p:cNvPr>
          <p:cNvCxnSpPr>
            <a:cxnSpLocks/>
            <a:stCxn id="61" idx="0"/>
            <a:endCxn id="65" idx="1"/>
          </p:cNvCxnSpPr>
          <p:nvPr/>
        </p:nvCxnSpPr>
        <p:spPr>
          <a:xfrm rot="5400000" flipH="1" flipV="1">
            <a:off x="3702334" y="3767768"/>
            <a:ext cx="2292951" cy="4451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B9C106-289D-6705-D8A1-82DB0825CB67}"/>
              </a:ext>
            </a:extLst>
          </p:cNvPr>
          <p:cNvCxnSpPr>
            <a:cxnSpLocks/>
            <a:stCxn id="28" idx="3"/>
            <a:endCxn id="61" idx="1"/>
          </p:cNvCxnSpPr>
          <p:nvPr/>
        </p:nvCxnSpPr>
        <p:spPr>
          <a:xfrm>
            <a:off x="3570878" y="5398407"/>
            <a:ext cx="3446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EC37B2-7835-AF84-370C-64A2C6B92D16}"/>
              </a:ext>
            </a:extLst>
          </p:cNvPr>
          <p:cNvCxnSpPr>
            <a:cxnSpLocks/>
            <a:stCxn id="30" idx="3"/>
            <a:endCxn id="62" idx="1"/>
          </p:cNvCxnSpPr>
          <p:nvPr/>
        </p:nvCxnSpPr>
        <p:spPr>
          <a:xfrm>
            <a:off x="3689390" y="6072638"/>
            <a:ext cx="235622" cy="61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12">
            <a:extLst>
              <a:ext uri="{FF2B5EF4-FFF2-40B4-BE49-F238E27FC236}">
                <a16:creationId xmlns:a16="http://schemas.microsoft.com/office/drawing/2014/main" id="{6A0FFA52-7AB7-D184-282B-9FBD2419C1C1}"/>
              </a:ext>
            </a:extLst>
          </p:cNvPr>
          <p:cNvCxnSpPr>
            <a:cxnSpLocks/>
            <a:stCxn id="62" idx="3"/>
            <a:endCxn id="65" idx="2"/>
          </p:cNvCxnSpPr>
          <p:nvPr/>
        </p:nvCxnSpPr>
        <p:spPr>
          <a:xfrm flipV="1">
            <a:off x="5376573" y="3090067"/>
            <a:ext cx="364204" cy="29887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23EE1D1-C29A-D971-39F5-73F573C00F59}"/>
              </a:ext>
            </a:extLst>
          </p:cNvPr>
          <p:cNvCxnSpPr>
            <a:cxnSpLocks/>
            <a:stCxn id="65" idx="3"/>
            <a:endCxn id="49" idx="1"/>
          </p:cNvCxnSpPr>
          <p:nvPr/>
        </p:nvCxnSpPr>
        <p:spPr>
          <a:xfrm>
            <a:off x="6410191" y="2843846"/>
            <a:ext cx="11358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itle 93">
            <a:extLst>
              <a:ext uri="{FF2B5EF4-FFF2-40B4-BE49-F238E27FC236}">
                <a16:creationId xmlns:a16="http://schemas.microsoft.com/office/drawing/2014/main" id="{B3C6B99E-42B6-E315-9E10-7C54FD142BDD}"/>
              </a:ext>
            </a:extLst>
          </p:cNvPr>
          <p:cNvSpPr txBox="1">
            <a:spLocks/>
          </p:cNvSpPr>
          <p:nvPr/>
        </p:nvSpPr>
        <p:spPr>
          <a:xfrm>
            <a:off x="6747470" y="3697342"/>
            <a:ext cx="1774054" cy="885355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 = 1 </a:t>
            </a:r>
          </a:p>
        </p:txBody>
      </p:sp>
      <p:sp>
        <p:nvSpPr>
          <p:cNvPr id="39" name="Title 93">
            <a:extLst>
              <a:ext uri="{FF2B5EF4-FFF2-40B4-BE49-F238E27FC236}">
                <a16:creationId xmlns:a16="http://schemas.microsoft.com/office/drawing/2014/main" id="{76A056F8-9F9B-24C4-0AB6-63BA40AC7980}"/>
              </a:ext>
            </a:extLst>
          </p:cNvPr>
          <p:cNvSpPr txBox="1">
            <a:spLocks/>
          </p:cNvSpPr>
          <p:nvPr/>
        </p:nvSpPr>
        <p:spPr>
          <a:xfrm>
            <a:off x="9422285" y="3697341"/>
            <a:ext cx="1774054" cy="885355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 = 2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EBFAA35-3581-7464-159B-0F096F5FC804}"/>
              </a:ext>
            </a:extLst>
          </p:cNvPr>
          <p:cNvCxnSpPr>
            <a:cxnSpLocks/>
            <a:stCxn id="49" idx="2"/>
            <a:endCxn id="118" idx="0"/>
          </p:cNvCxnSpPr>
          <p:nvPr/>
        </p:nvCxnSpPr>
        <p:spPr>
          <a:xfrm rot="5400000">
            <a:off x="7951216" y="2711793"/>
            <a:ext cx="668830" cy="130226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495B908-CAEE-83E3-79E0-06BE522489F5}"/>
              </a:ext>
            </a:extLst>
          </p:cNvPr>
          <p:cNvCxnSpPr>
            <a:cxnSpLocks/>
            <a:stCxn id="49" idx="2"/>
            <a:endCxn id="39" idx="0"/>
          </p:cNvCxnSpPr>
          <p:nvPr/>
        </p:nvCxnSpPr>
        <p:spPr>
          <a:xfrm rot="16200000" flipH="1">
            <a:off x="9288624" y="2676652"/>
            <a:ext cx="668829" cy="13725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itle 93">
            <a:extLst>
              <a:ext uri="{FF2B5EF4-FFF2-40B4-BE49-F238E27FC236}">
                <a16:creationId xmlns:a16="http://schemas.microsoft.com/office/drawing/2014/main" id="{4A31569B-308B-E75D-97F7-6A8BF3937426}"/>
              </a:ext>
            </a:extLst>
          </p:cNvPr>
          <p:cNvSpPr txBox="1">
            <a:spLocks/>
          </p:cNvSpPr>
          <p:nvPr/>
        </p:nvSpPr>
        <p:spPr>
          <a:xfrm>
            <a:off x="9463623" y="4890163"/>
            <a:ext cx="1691377" cy="3288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While(z+83)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960D3A-AD37-FF8B-BCD2-86ED324C6E03}"/>
              </a:ext>
            </a:extLst>
          </p:cNvPr>
          <p:cNvCxnSpPr>
            <a:stCxn id="118" idx="2"/>
            <a:endCxn id="29" idx="0"/>
          </p:cNvCxnSpPr>
          <p:nvPr/>
        </p:nvCxnSpPr>
        <p:spPr>
          <a:xfrm>
            <a:off x="7634497" y="4582697"/>
            <a:ext cx="0" cy="307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5C91A4-1078-C3F7-4C33-DCB34F323E95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>
            <a:off x="10309312" y="4582696"/>
            <a:ext cx="0" cy="3074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C91F0DF-5F59-1C68-C9BB-A099A8763B9A}"/>
              </a:ext>
            </a:extLst>
          </p:cNvPr>
          <p:cNvCxnSpPr>
            <a:cxnSpLocks/>
            <a:stCxn id="55" idx="2"/>
            <a:endCxn id="2" idx="0"/>
          </p:cNvCxnSpPr>
          <p:nvPr/>
        </p:nvCxnSpPr>
        <p:spPr>
          <a:xfrm flipH="1">
            <a:off x="8989542" y="5219013"/>
            <a:ext cx="1319770" cy="598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itle 93">
            <a:extLst>
              <a:ext uri="{FF2B5EF4-FFF2-40B4-BE49-F238E27FC236}">
                <a16:creationId xmlns:a16="http://schemas.microsoft.com/office/drawing/2014/main" id="{24E5DA36-16BF-17DB-2DFA-BCE5555E0A35}"/>
              </a:ext>
            </a:extLst>
          </p:cNvPr>
          <p:cNvSpPr txBox="1">
            <a:spLocks/>
          </p:cNvSpPr>
          <p:nvPr/>
        </p:nvSpPr>
        <p:spPr>
          <a:xfrm>
            <a:off x="60740" y="113945"/>
            <a:ext cx="4901922" cy="593578"/>
          </a:xfrm>
          <a:prstGeom prst="round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Turn left or right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2DE806F-F3A2-151E-BCA5-9A85E1F4AC63}"/>
              </a:ext>
            </a:extLst>
          </p:cNvPr>
          <p:cNvCxnSpPr>
            <a:cxnSpLocks/>
            <a:stCxn id="96" idx="3"/>
            <a:endCxn id="35" idx="1"/>
          </p:cNvCxnSpPr>
          <p:nvPr/>
        </p:nvCxnSpPr>
        <p:spPr>
          <a:xfrm>
            <a:off x="5730280" y="972690"/>
            <a:ext cx="1781965" cy="9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6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1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1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6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1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6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1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76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1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6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1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6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1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6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1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6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1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26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1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5" grpId="0" animBg="1"/>
      <p:bldP spid="72" grpId="0" animBg="1"/>
      <p:bldP spid="82" grpId="0" animBg="1"/>
      <p:bldP spid="96" grpId="0" animBg="1"/>
      <p:bldP spid="27" grpId="0" animBg="1"/>
      <p:bldP spid="28" grpId="0" animBg="1"/>
      <p:bldP spid="30" grpId="0" animBg="1"/>
      <p:bldP spid="49" grpId="0" animBg="1"/>
      <p:bldP spid="61" grpId="0" animBg="1"/>
      <p:bldP spid="62" grpId="0" animBg="1"/>
      <p:bldP spid="65" grpId="0" animBg="1"/>
      <p:bldP spid="118" grpId="0" animBg="1"/>
      <p:bldP spid="39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2962507" y="396783"/>
            <a:ext cx="2859807" cy="60609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ESP8266</a:t>
            </a:r>
          </a:p>
        </p:txBody>
      </p:sp>
      <p:pic>
        <p:nvPicPr>
          <p:cNvPr id="4" name="Picture 4" descr="Kit Arduino UNO R3 Chip Cắm MEGA328P - KIT Học Tập Arduin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8279"/>
            <a:ext cx="1760721" cy="17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5285" y="1941505"/>
            <a:ext cx="1690697" cy="12714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954" y="1291504"/>
            <a:ext cx="5295081" cy="2486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954" y="1291503"/>
            <a:ext cx="5187434" cy="24862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81954" y="1291503"/>
            <a:ext cx="5187434" cy="2486256"/>
          </a:xfrm>
          <a:prstGeom prst="rect">
            <a:avLst/>
          </a:prstGeom>
        </p:spPr>
      </p:pic>
      <p:sp>
        <p:nvSpPr>
          <p:cNvPr id="13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138023" y="396782"/>
            <a:ext cx="2110227" cy="1096458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Arduino UNO</a:t>
            </a:r>
          </a:p>
        </p:txBody>
      </p:sp>
      <p:sp>
        <p:nvSpPr>
          <p:cNvPr id="19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7799590" y="396783"/>
            <a:ext cx="2859807" cy="60609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Blynk IOT</a:t>
            </a:r>
          </a:p>
        </p:txBody>
      </p:sp>
      <p:sp>
        <p:nvSpPr>
          <p:cNvPr id="36" name="Left-Right Arrow 35"/>
          <p:cNvSpPr/>
          <p:nvPr/>
        </p:nvSpPr>
        <p:spPr>
          <a:xfrm>
            <a:off x="1687077" y="2347324"/>
            <a:ext cx="1827909" cy="39329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-Right Arrow 38"/>
          <p:cNvSpPr/>
          <p:nvPr/>
        </p:nvSpPr>
        <p:spPr>
          <a:xfrm>
            <a:off x="4818604" y="2337983"/>
            <a:ext cx="1582885" cy="39329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93">
            <a:extLst>
              <a:ext uri="{FF2B5EF4-FFF2-40B4-BE49-F238E27FC236}">
                <a16:creationId xmlns:a16="http://schemas.microsoft.com/office/drawing/2014/main" id="{E8312F21-EB50-DA3E-64A3-9597D93EFE7D}"/>
              </a:ext>
            </a:extLst>
          </p:cNvPr>
          <p:cNvSpPr txBox="1">
            <a:spLocks/>
          </p:cNvSpPr>
          <p:nvPr/>
        </p:nvSpPr>
        <p:spPr>
          <a:xfrm>
            <a:off x="181333" y="5082761"/>
            <a:ext cx="1398052" cy="520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Zone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C34C5156-545E-C408-6A62-E5AC6C8BAFA7}"/>
              </a:ext>
            </a:extLst>
          </p:cNvPr>
          <p:cNvSpPr/>
          <p:nvPr/>
        </p:nvSpPr>
        <p:spPr>
          <a:xfrm>
            <a:off x="679024" y="3322040"/>
            <a:ext cx="402671" cy="16694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DC9AE0-0D09-CFAF-4B7E-C6F390C56E53}"/>
              </a:ext>
            </a:extLst>
          </p:cNvPr>
          <p:cNvSpPr/>
          <p:nvPr/>
        </p:nvSpPr>
        <p:spPr>
          <a:xfrm>
            <a:off x="1760721" y="2794288"/>
            <a:ext cx="1687077" cy="271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C5A2876-5176-7C45-36B3-A3B3D9E080AE}"/>
              </a:ext>
            </a:extLst>
          </p:cNvPr>
          <p:cNvSpPr/>
          <p:nvPr/>
        </p:nvSpPr>
        <p:spPr>
          <a:xfrm>
            <a:off x="4875429" y="2753548"/>
            <a:ext cx="1687077" cy="271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FD70DFC-993E-24E7-4DFE-740C07E00ED6}"/>
              </a:ext>
            </a:extLst>
          </p:cNvPr>
          <p:cNvSpPr/>
          <p:nvPr/>
        </p:nvSpPr>
        <p:spPr>
          <a:xfrm>
            <a:off x="4818604" y="2005460"/>
            <a:ext cx="1673137" cy="2685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6D754F68-7393-D60E-0F53-03461AA30E1F}"/>
              </a:ext>
            </a:extLst>
          </p:cNvPr>
          <p:cNvSpPr/>
          <p:nvPr/>
        </p:nvSpPr>
        <p:spPr>
          <a:xfrm>
            <a:off x="1780169" y="1941505"/>
            <a:ext cx="1681229" cy="2685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936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18" grpId="0" animBg="1"/>
      <p:bldP spid="2" grpId="0" animBg="1"/>
      <p:bldP spid="6" grpId="0" animBg="1"/>
      <p:bldP spid="20" grpId="0" animBg="1"/>
      <p:bldP spid="8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2357408" y="4626676"/>
            <a:ext cx="1827507" cy="90590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09667" y="757382"/>
            <a:ext cx="58024" cy="560891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85380" y="6408306"/>
            <a:ext cx="10102636" cy="1081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8335" y="3487712"/>
            <a:ext cx="992038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Drive (1)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216" y="1627843"/>
            <a:ext cx="992038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MPU (1)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6161" y="2486418"/>
            <a:ext cx="1311216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Check Zone (1)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8427" y="5760713"/>
            <a:ext cx="1151593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Idle task (0)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727454" y="6468753"/>
            <a:ext cx="2717319" cy="369332"/>
            <a:chOff x="4710024" y="6448244"/>
            <a:chExt cx="2717319" cy="369332"/>
          </a:xfrm>
        </p:grpSpPr>
        <p:cxnSp>
          <p:nvCxnSpPr>
            <p:cNvPr id="26" name="Straight Arrow Connector 25"/>
            <p:cNvCxnSpPr>
              <a:stCxn id="28" idx="3"/>
            </p:cNvCxnSpPr>
            <p:nvPr/>
          </p:nvCxnSpPr>
          <p:spPr>
            <a:xfrm flipV="1">
              <a:off x="6678136" y="6625088"/>
              <a:ext cx="749207" cy="78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450602" y="6448244"/>
              <a:ext cx="122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Time</a:t>
              </a:r>
            </a:p>
          </p:txBody>
        </p:sp>
        <p:cxnSp>
          <p:nvCxnSpPr>
            <p:cNvPr id="29" name="Straight Arrow Connector 28"/>
            <p:cNvCxnSpPr>
              <a:stCxn id="28" idx="1"/>
            </p:cNvCxnSpPr>
            <p:nvPr/>
          </p:nvCxnSpPr>
          <p:spPr>
            <a:xfrm flipH="1">
              <a:off x="4710024" y="6632910"/>
              <a:ext cx="7405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" y="2252336"/>
            <a:ext cx="521178" cy="285941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752740" y="2609255"/>
            <a:ext cx="354983" cy="13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02115" y="3656989"/>
            <a:ext cx="355601" cy="13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cxnSpLocks/>
            <a:stCxn id="42" idx="0"/>
            <a:endCxn id="15" idx="4"/>
          </p:cNvCxnSpPr>
          <p:nvPr/>
        </p:nvCxnSpPr>
        <p:spPr>
          <a:xfrm flipV="1">
            <a:off x="2579916" y="1350394"/>
            <a:ext cx="38480" cy="23065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47FD83-CCD9-EFE7-F7BF-E29829B6480A}"/>
              </a:ext>
            </a:extLst>
          </p:cNvPr>
          <p:cNvGrpSpPr/>
          <p:nvPr/>
        </p:nvGrpSpPr>
        <p:grpSpPr>
          <a:xfrm>
            <a:off x="4132896" y="2075583"/>
            <a:ext cx="1169685" cy="364716"/>
            <a:chOff x="4132896" y="2075583"/>
            <a:chExt cx="1169685" cy="364716"/>
          </a:xfrm>
        </p:grpSpPr>
        <p:sp>
          <p:nvSpPr>
            <p:cNvPr id="12" name="Speech Bubble: Oval 11">
              <a:extLst>
                <a:ext uri="{FF2B5EF4-FFF2-40B4-BE49-F238E27FC236}">
                  <a16:creationId xmlns:a16="http://schemas.microsoft.com/office/drawing/2014/main" id="{2D6EFFE4-EF40-4661-DA70-216C94A95963}"/>
                </a:ext>
              </a:extLst>
            </p:cNvPr>
            <p:cNvSpPr/>
            <p:nvPr/>
          </p:nvSpPr>
          <p:spPr>
            <a:xfrm>
              <a:off x="4132896" y="2088928"/>
              <a:ext cx="1143313" cy="351371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98772" y="2075583"/>
              <a:ext cx="1103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Haettenschweiler" panose="020B0706040902060204" pitchFamily="34" charset="0"/>
                </a:rPr>
                <a:t>Dectect</a:t>
              </a:r>
              <a:r>
                <a:rPr lang="en-US" sz="1400" dirty="0">
                  <a:latin typeface="Haettenschweiler" panose="020B0706040902060204" pitchFamily="34" charset="0"/>
                </a:rPr>
                <a:t> Zone = 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9CEE32-16EE-EF50-CA86-BF326B5CA02E}"/>
              </a:ext>
            </a:extLst>
          </p:cNvPr>
          <p:cNvGrpSpPr/>
          <p:nvPr/>
        </p:nvGrpSpPr>
        <p:grpSpPr>
          <a:xfrm>
            <a:off x="5718653" y="2778805"/>
            <a:ext cx="1734569" cy="543954"/>
            <a:chOff x="5663155" y="1480353"/>
            <a:chExt cx="1734569" cy="543954"/>
          </a:xfrm>
        </p:grpSpPr>
        <p:sp>
          <p:nvSpPr>
            <p:cNvPr id="65" name="Rectangular Callout 64"/>
            <p:cNvSpPr/>
            <p:nvPr/>
          </p:nvSpPr>
          <p:spPr>
            <a:xfrm>
              <a:off x="5707485" y="1501087"/>
              <a:ext cx="1690239" cy="523220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3155" y="1480353"/>
              <a:ext cx="1726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aettenschweiler" panose="020B0706040902060204" pitchFamily="34" charset="0"/>
                </a:rPr>
                <a:t>When Zone </a:t>
              </a:r>
              <a:r>
                <a:rPr lang="en-US" sz="1400">
                  <a:latin typeface="Haettenschweiler" panose="020B0706040902060204" pitchFamily="34" charset="0"/>
                </a:rPr>
                <a:t>= </a:t>
              </a:r>
              <a:r>
                <a:rPr lang="en-US" sz="1400" smtClean="0">
                  <a:latin typeface="Haettenschweiler" panose="020B0706040902060204" pitchFamily="34" charset="0"/>
                </a:rPr>
                <a:t>3, </a:t>
              </a:r>
              <a:r>
                <a:rPr lang="en-US" sz="1400" dirty="0">
                  <a:latin typeface="Haettenschweiler" panose="020B0706040902060204" pitchFamily="34" charset="0"/>
                </a:rPr>
                <a:t>then this task is blocked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AE0E8E-BB49-596A-FDC5-9F9560D97108}"/>
              </a:ext>
            </a:extLst>
          </p:cNvPr>
          <p:cNvGrpSpPr/>
          <p:nvPr/>
        </p:nvGrpSpPr>
        <p:grpSpPr>
          <a:xfrm>
            <a:off x="6982986" y="1957702"/>
            <a:ext cx="1282677" cy="431624"/>
            <a:chOff x="8528835" y="1945816"/>
            <a:chExt cx="1282677" cy="431624"/>
          </a:xfrm>
        </p:grpSpPr>
        <p:sp>
          <p:nvSpPr>
            <p:cNvPr id="51" name="Speech Bubble: Oval 50">
              <a:extLst>
                <a:ext uri="{FF2B5EF4-FFF2-40B4-BE49-F238E27FC236}">
                  <a16:creationId xmlns:a16="http://schemas.microsoft.com/office/drawing/2014/main" id="{69F79448-ADFA-EC86-C553-00151354D484}"/>
                </a:ext>
              </a:extLst>
            </p:cNvPr>
            <p:cNvSpPr/>
            <p:nvPr/>
          </p:nvSpPr>
          <p:spPr>
            <a:xfrm>
              <a:off x="8528835" y="1945816"/>
              <a:ext cx="1282677" cy="431624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599161" y="1966397"/>
              <a:ext cx="1129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Haettenschweiler" panose="020B0706040902060204" pitchFamily="34" charset="0"/>
                </a:rPr>
                <a:t>Dectect Zone = 5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3556875" y="2589770"/>
            <a:ext cx="799186" cy="10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cxnSpLocks/>
            <a:stCxn id="52" idx="3"/>
            <a:endCxn id="12" idx="8"/>
          </p:cNvCxnSpPr>
          <p:nvPr/>
        </p:nvCxnSpPr>
        <p:spPr>
          <a:xfrm flipV="1">
            <a:off x="4356061" y="2484220"/>
            <a:ext cx="110305" cy="1561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636009" y="3671257"/>
            <a:ext cx="1103809" cy="120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119023" y="1705063"/>
            <a:ext cx="431799" cy="124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734648" y="2589770"/>
            <a:ext cx="355600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cxnSpLocks/>
            <a:stCxn id="60" idx="3"/>
            <a:endCxn id="65" idx="4"/>
          </p:cNvCxnSpPr>
          <p:nvPr/>
        </p:nvCxnSpPr>
        <p:spPr>
          <a:xfrm flipV="1">
            <a:off x="5739818" y="3388162"/>
            <a:ext cx="516157" cy="3435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577008" y="2589770"/>
            <a:ext cx="405978" cy="140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cxnSpLocks/>
            <a:stCxn id="72" idx="3"/>
            <a:endCxn id="51" idx="8"/>
          </p:cNvCxnSpPr>
          <p:nvPr/>
        </p:nvCxnSpPr>
        <p:spPr>
          <a:xfrm flipV="1">
            <a:off x="6982986" y="2443279"/>
            <a:ext cx="374118" cy="2165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145209" y="1666855"/>
            <a:ext cx="431799" cy="13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309A041-29D6-E267-A9C2-3882D75CDAD0}"/>
              </a:ext>
            </a:extLst>
          </p:cNvPr>
          <p:cNvGrpSpPr/>
          <p:nvPr/>
        </p:nvGrpSpPr>
        <p:grpSpPr>
          <a:xfrm>
            <a:off x="2094474" y="971392"/>
            <a:ext cx="1726120" cy="336891"/>
            <a:chOff x="1968445" y="988526"/>
            <a:chExt cx="1726120" cy="336891"/>
          </a:xfrm>
        </p:grpSpPr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B4F45370-63C4-726D-46A6-E9EF6E814538}"/>
                </a:ext>
              </a:extLst>
            </p:cNvPr>
            <p:cNvSpPr/>
            <p:nvPr/>
          </p:nvSpPr>
          <p:spPr>
            <a:xfrm>
              <a:off x="1997337" y="988526"/>
              <a:ext cx="1697227" cy="336891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68445" y="988527"/>
              <a:ext cx="1726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aettenschweiler" panose="020B0706040902060204" pitchFamily="34" charset="0"/>
                </a:rPr>
                <a:t>Character received on UART</a:t>
              </a:r>
            </a:p>
          </p:txBody>
        </p:sp>
      </p:grpSp>
      <p:sp>
        <p:nvSpPr>
          <p:cNvPr id="5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 txBox="1">
            <a:spLocks/>
          </p:cNvSpPr>
          <p:nvPr/>
        </p:nvSpPr>
        <p:spPr>
          <a:xfrm>
            <a:off x="4048711" y="109998"/>
            <a:ext cx="4159036" cy="553010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Time Slice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85380" y="5848612"/>
            <a:ext cx="518729" cy="13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809667" y="6424788"/>
            <a:ext cx="32754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04109" y="4626667"/>
            <a:ext cx="1726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aettenschweiler" panose="020B0706040902060204" pitchFamily="34" charset="0"/>
              </a:rPr>
              <a:t>Queues have not been created yet, then only idle task run</a:t>
            </a:r>
          </a:p>
        </p:txBody>
      </p:sp>
      <p:cxnSp>
        <p:nvCxnSpPr>
          <p:cNvPr id="55" name="Straight Arrow Connector 54"/>
          <p:cNvCxnSpPr>
            <a:cxnSpLocks/>
            <a:stCxn id="44" idx="1"/>
            <a:endCxn id="10" idx="4"/>
          </p:cNvCxnSpPr>
          <p:nvPr/>
        </p:nvCxnSpPr>
        <p:spPr>
          <a:xfrm flipV="1">
            <a:off x="1885380" y="5645820"/>
            <a:ext cx="1005057" cy="268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623BA89-54FF-79D9-9B46-3160F78AEA26}"/>
              </a:ext>
            </a:extLst>
          </p:cNvPr>
          <p:cNvSpPr/>
          <p:nvPr/>
        </p:nvSpPr>
        <p:spPr>
          <a:xfrm>
            <a:off x="4304105" y="1672461"/>
            <a:ext cx="331904" cy="124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726AF47-B761-E579-5BE5-BFCCFE9F5F26}"/>
              </a:ext>
            </a:extLst>
          </p:cNvPr>
          <p:cNvSpPr/>
          <p:nvPr/>
        </p:nvSpPr>
        <p:spPr>
          <a:xfrm>
            <a:off x="7053312" y="3724217"/>
            <a:ext cx="355601" cy="135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67918C7-8635-4B33-EC8A-951F8AB30B7D}"/>
              </a:ext>
            </a:extLst>
          </p:cNvPr>
          <p:cNvGrpSpPr/>
          <p:nvPr/>
        </p:nvGrpSpPr>
        <p:grpSpPr>
          <a:xfrm>
            <a:off x="7618071" y="2878987"/>
            <a:ext cx="1734569" cy="543954"/>
            <a:chOff x="5663155" y="1480353"/>
            <a:chExt cx="1734569" cy="543954"/>
          </a:xfrm>
        </p:grpSpPr>
        <p:sp>
          <p:nvSpPr>
            <p:cNvPr id="78" name="Rectangular Callout 64">
              <a:extLst>
                <a:ext uri="{FF2B5EF4-FFF2-40B4-BE49-F238E27FC236}">
                  <a16:creationId xmlns:a16="http://schemas.microsoft.com/office/drawing/2014/main" id="{4DC914C0-14A7-8A3C-D30E-A77C964A6DC5}"/>
                </a:ext>
              </a:extLst>
            </p:cNvPr>
            <p:cNvSpPr/>
            <p:nvPr/>
          </p:nvSpPr>
          <p:spPr>
            <a:xfrm>
              <a:off x="5707485" y="1501087"/>
              <a:ext cx="1690239" cy="523220"/>
            </a:xfrm>
            <a:prstGeom prst="wedgeRect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F84E8D-7E01-5608-A8BB-29A66E96BD37}"/>
                </a:ext>
              </a:extLst>
            </p:cNvPr>
            <p:cNvSpPr txBox="1"/>
            <p:nvPr/>
          </p:nvSpPr>
          <p:spPr>
            <a:xfrm>
              <a:off x="5663155" y="1480353"/>
              <a:ext cx="1726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aettenschweiler" panose="020B0706040902060204" pitchFamily="34" charset="0"/>
                </a:rPr>
                <a:t>When Zone = 5, then the car is stop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B70DA1F-B0EC-9F1A-3BCA-AC47F70BC3D8}"/>
              </a:ext>
            </a:extLst>
          </p:cNvPr>
          <p:cNvCxnSpPr>
            <a:cxnSpLocks/>
            <a:stCxn id="74" idx="3"/>
            <a:endCxn id="78" idx="4"/>
          </p:cNvCxnSpPr>
          <p:nvPr/>
        </p:nvCxnSpPr>
        <p:spPr>
          <a:xfrm flipV="1">
            <a:off x="7408913" y="3488344"/>
            <a:ext cx="746480" cy="3038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656" y="415861"/>
            <a:ext cx="6095498" cy="919163"/>
          </a:xfrm>
          <a:prstGeom prst="snip1Rect">
            <a:avLst/>
          </a:prstGeom>
          <a:solidFill>
            <a:schemeClr val="bg2">
              <a:lumMod val="2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xe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sân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đấu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Xe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smtClean="0"/>
              <a:t>thẳng tuyệt đối: chạy </a:t>
            </a:r>
            <a:r>
              <a:rPr lang="en-US" err="1"/>
              <a:t>thẳng</a:t>
            </a:r>
            <a:r>
              <a:rPr lang="en-US"/>
              <a:t> 6</a:t>
            </a:r>
            <a:r>
              <a:rPr lang="en-US" smtClean="0"/>
              <a:t>m thì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smtClean="0"/>
              <a:t>lệch khoảng 5 độ.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Xe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err="1"/>
              <a:t>đúng</a:t>
            </a:r>
            <a:r>
              <a:rPr lang="en-US"/>
              <a:t> </a:t>
            </a:r>
            <a:r>
              <a:rPr lang="en-US" smtClean="0"/>
              <a:t>chính xác 90 </a:t>
            </a:r>
            <a:r>
              <a:rPr lang="en-US" dirty="0" err="1"/>
              <a:t>độ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Sau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smtClean="0"/>
              <a:t>“tâm linh”.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đấu</a:t>
            </a:r>
            <a:r>
              <a:rPr lang="en-US" dirty="0"/>
              <a:t> </a:t>
            </a:r>
            <a:r>
              <a:rPr lang="en-US" err="1"/>
              <a:t>hơi</a:t>
            </a:r>
            <a:r>
              <a:rPr lang="en-US"/>
              <a:t> </a:t>
            </a:r>
            <a:r>
              <a:rPr lang="en-US" smtClean="0"/>
              <a:t>gồ </a:t>
            </a:r>
            <a:r>
              <a:rPr lang="en-US" dirty="0" err="1"/>
              <a:t>ghề</a:t>
            </a:r>
            <a:r>
              <a:rPr lang="en-US" dirty="0"/>
              <a:t>,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err="1"/>
              <a:t>chạy</a:t>
            </a:r>
            <a:r>
              <a:rPr lang="en-US"/>
              <a:t> </a:t>
            </a:r>
            <a:r>
              <a:rPr lang="en-US" smtClean="0"/>
              <a:t>thẳng, đặc </a:t>
            </a:r>
            <a:r>
              <a:rPr lang="en-US" dirty="0" err="1"/>
              <a:t>là</a:t>
            </a:r>
            <a:r>
              <a:rPr lang="en-US" dirty="0"/>
              <a:t> zone 3,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rẽ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1352" cy="1317371"/>
          </a:xfrm>
          <a:prstGeom prst="snip1Rect">
            <a:avLst/>
          </a:prstGeom>
          <a:solidFill>
            <a:srgbClr val="00B0F0"/>
          </a:solidFill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Hướng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phát</a:t>
            </a:r>
            <a:r>
              <a:rPr lang="en-US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ndara" panose="020E0502030303020204" pitchFamily="34" charset="0"/>
              </a:rPr>
              <a:t>triển</a:t>
            </a:r>
            <a:endParaRPr 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dirty="0" err="1">
                <a:latin typeface="Candara" panose="020E0502030303020204" pitchFamily="34" charset="0"/>
              </a:rPr>
              <a:t>Đo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thông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số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môi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trường</a:t>
            </a:r>
            <a:r>
              <a:rPr lang="en-US" dirty="0">
                <a:latin typeface="Candara" panose="020E0502030303020204" pitchFamily="34" charset="0"/>
              </a:rPr>
              <a:t> </a:t>
            </a:r>
          </a:p>
          <a:p>
            <a:r>
              <a:rPr lang="en-US" dirty="0" err="1">
                <a:latin typeface="Candara" panose="020E0502030303020204" pitchFamily="34" charset="0"/>
              </a:rPr>
              <a:t>Quét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nhà</a:t>
            </a:r>
            <a:r>
              <a:rPr lang="en-US" dirty="0">
                <a:latin typeface="Candara" panose="020E0502030303020204" pitchFamily="34" charset="0"/>
              </a:rPr>
              <a:t>, </a:t>
            </a:r>
            <a:r>
              <a:rPr lang="en-US" dirty="0" err="1">
                <a:latin typeface="Candara" panose="020E0502030303020204" pitchFamily="34" charset="0"/>
              </a:rPr>
              <a:t>lau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nhà</a:t>
            </a:r>
            <a:endParaRPr lang="en-US" dirty="0">
              <a:latin typeface="Candara" panose="020E0502030303020204" pitchFamily="34" charset="0"/>
            </a:endParaRPr>
          </a:p>
          <a:p>
            <a:r>
              <a:rPr lang="en-US" dirty="0" err="1">
                <a:latin typeface="Candara" panose="020E0502030303020204" pitchFamily="34" charset="0"/>
              </a:rPr>
              <a:t>Vận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chuyển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hàng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hoá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49078"/>
            <a:ext cx="10515600" cy="1278480"/>
          </a:xfrm>
        </p:spPr>
        <p:txBody>
          <a:bodyPr/>
          <a:lstStyle/>
          <a:p>
            <a:r>
              <a:rPr lang="en-US" b="1" dirty="0"/>
              <a:t>Link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5538" y="6106510"/>
            <a:ext cx="8386128" cy="56361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andara" panose="020E0502030303020204" pitchFamily="34" charset="0"/>
              </a:rPr>
              <a:t>https://github.com/dinhduydu/node-MCU-arduino-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85E931-3683-013E-6AE6-9DD87E5F76F7}"/>
              </a:ext>
            </a:extLst>
          </p:cNvPr>
          <p:cNvSpPr txBox="1">
            <a:spLocks/>
          </p:cNvSpPr>
          <p:nvPr/>
        </p:nvSpPr>
        <p:spPr>
          <a:xfrm>
            <a:off x="3369366" y="2868858"/>
            <a:ext cx="4649453" cy="1503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6259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61B16C-530C-41D9-A760-D43A55A80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346" y="1435630"/>
            <a:ext cx="4874661" cy="2376375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BÁO CÁO CUỐI KỲ</a:t>
            </a:r>
            <a:br>
              <a:rPr lang="en-US" sz="4800" b="1">
                <a:solidFill>
                  <a:schemeClr val="bg1"/>
                </a:solidFill>
              </a:rPr>
            </a:br>
            <a:r>
              <a:rPr lang="en-US" sz="4800" b="1">
                <a:solidFill>
                  <a:schemeClr val="bg1"/>
                </a:solidFill>
              </a:rPr>
              <a:t>NHÓM 2</a:t>
            </a:r>
            <a:endParaRPr lang="vi-VN" sz="48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5B912-FF8A-DFB5-FEFD-78CB8AE0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02" y="1273029"/>
            <a:ext cx="6129282" cy="43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3273" y="3982414"/>
            <a:ext cx="5929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Nguyễn Mạnh Quân 	18TDH1</a:t>
            </a:r>
          </a:p>
          <a:p>
            <a:r>
              <a:rPr lang="en-US" sz="2800">
                <a:solidFill>
                  <a:schemeClr val="bg1"/>
                </a:solidFill>
              </a:rPr>
              <a:t>Ngô Đình Vinh 		18TDH1</a:t>
            </a:r>
          </a:p>
          <a:p>
            <a:r>
              <a:rPr lang="en-US" sz="2800">
                <a:solidFill>
                  <a:schemeClr val="bg1"/>
                </a:solidFill>
              </a:rPr>
              <a:t>Lê Quang Linh 		18TDH2</a:t>
            </a:r>
          </a:p>
          <a:p>
            <a:r>
              <a:rPr lang="en-US" sz="2800">
                <a:solidFill>
                  <a:schemeClr val="bg1"/>
                </a:solidFill>
              </a:rPr>
              <a:t>Trần Duy Hiệu 		18TDH2</a:t>
            </a:r>
          </a:p>
          <a:p>
            <a:r>
              <a:rPr lang="en-US" sz="2800">
                <a:solidFill>
                  <a:schemeClr val="bg1"/>
                </a:solidFill>
              </a:rPr>
              <a:t>Đinh Duy Dự 		18TDH1</a:t>
            </a:r>
          </a:p>
        </p:txBody>
      </p:sp>
    </p:spTree>
    <p:extLst>
      <p:ext uri="{BB962C8B-B14F-4D97-AF65-F5344CB8AC3E}">
        <p14:creationId xmlns:p14="http://schemas.microsoft.com/office/powerpoint/2010/main" val="23963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37395" y="957531"/>
            <a:ext cx="11197087" cy="5694281"/>
            <a:chOff x="628769" y="871268"/>
            <a:chExt cx="11197087" cy="5883215"/>
          </a:xfrm>
        </p:grpSpPr>
        <p:sp>
          <p:nvSpPr>
            <p:cNvPr id="2" name="Rectangle 1"/>
            <p:cNvSpPr/>
            <p:nvPr/>
          </p:nvSpPr>
          <p:spPr>
            <a:xfrm>
              <a:off x="628769" y="871268"/>
              <a:ext cx="11197087" cy="5883215"/>
            </a:xfrm>
            <a:prstGeom prst="rect">
              <a:avLst/>
            </a:prstGeom>
            <a:solidFill>
              <a:schemeClr val="bg1"/>
            </a:solidFill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0C40C8-66BD-883E-47AB-4066B610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1477" y="1157858"/>
              <a:ext cx="9211672" cy="4997424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48" y="1157858"/>
            <a:ext cx="1879600" cy="140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75" y="1157858"/>
            <a:ext cx="1879600" cy="14097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2892AF-6F65-6FB0-A462-62C10392409B}"/>
              </a:ext>
            </a:extLst>
          </p:cNvPr>
          <p:cNvSpPr/>
          <p:nvPr/>
        </p:nvSpPr>
        <p:spPr>
          <a:xfrm>
            <a:off x="637395" y="78727"/>
            <a:ext cx="3615655" cy="6238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b="1" i="0">
                <a:solidFill>
                  <a:schemeClr val="bg1"/>
                </a:solidFill>
                <a:effectLst/>
                <a:latin typeface="Candara" panose="020E0502030303020204" pitchFamily="34" charset="0"/>
                <a:ea typeface="Ebrima" panose="02000000000000000000" pitchFamily="2" charset="0"/>
                <a:cs typeface="Times New Roman" panose="02020603050405020304" pitchFamily="18" charset="0"/>
              </a:rPr>
              <a:t>Y</a:t>
            </a:r>
            <a:r>
              <a:rPr lang="vi-VN" sz="3800" b="1" i="0">
                <a:solidFill>
                  <a:schemeClr val="bg1"/>
                </a:solidFill>
                <a:effectLst/>
                <a:latin typeface="Candara" panose="020E0502030303020204" pitchFamily="34" charset="0"/>
                <a:ea typeface="Ebrima" panose="02000000000000000000" pitchFamily="2" charset="0"/>
                <a:cs typeface="Times New Roman" panose="02020603050405020304" pitchFamily="18" charset="0"/>
              </a:rPr>
              <a:t>êu cầu </a:t>
            </a:r>
            <a:r>
              <a:rPr lang="en-US" sz="3800" b="1" i="0">
                <a:solidFill>
                  <a:schemeClr val="bg1"/>
                </a:solidFill>
                <a:effectLst/>
                <a:latin typeface="Candara" panose="020E0502030303020204" pitchFamily="34" charset="0"/>
                <a:ea typeface="Ebrima" panose="02000000000000000000" pitchFamily="2" charset="0"/>
                <a:cs typeface="Times New Roman" panose="02020603050405020304" pitchFamily="18" charset="0"/>
              </a:rPr>
              <a:t>d</a:t>
            </a:r>
            <a:r>
              <a:rPr lang="vi-VN" sz="3800" b="1" i="0">
                <a:solidFill>
                  <a:schemeClr val="bg1"/>
                </a:solidFill>
                <a:effectLst/>
                <a:latin typeface="Candara" panose="020E0502030303020204" pitchFamily="34" charset="0"/>
                <a:ea typeface="Ebrima" panose="02000000000000000000" pitchFamily="2" charset="0"/>
                <a:cs typeface="Times New Roman" panose="02020603050405020304" pitchFamily="18" charset="0"/>
              </a:rPr>
              <a:t>ự án </a:t>
            </a:r>
            <a:endParaRPr lang="vi-VN" sz="3800" b="1">
              <a:solidFill>
                <a:schemeClr val="bg1"/>
              </a:solidFill>
              <a:latin typeface="Candara" panose="020E0502030303020204" pitchFamily="34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931B38-A6ED-E9D7-C286-5D23D8215F7A}"/>
              </a:ext>
            </a:extLst>
          </p:cNvPr>
          <p:cNvSpPr/>
          <p:nvPr/>
        </p:nvSpPr>
        <p:spPr>
          <a:xfrm>
            <a:off x="6013409" y="49157"/>
            <a:ext cx="5821073" cy="64714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T</a:t>
            </a:r>
            <a:r>
              <a:rPr lang="vi-VN" sz="1800" i="0">
                <a:solidFill>
                  <a:schemeClr val="bg1"/>
                </a:solidFill>
                <a:effectLst/>
                <a:latin typeface="Candara" panose="020E0502030303020204" pitchFamily="34" charset="0"/>
              </a:rPr>
              <a:t>hiết kế và chế tạo một hệ thống robot có thể chạy thẳng và tránh chướng ngại vật. </a:t>
            </a:r>
            <a:endParaRPr lang="en-US" sz="1800" i="0">
              <a:solidFill>
                <a:schemeClr val="bg1"/>
              </a:solidFill>
              <a:effectLst/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4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52266 -3.33333E-6 " pathEditMode="relative" rAng="0" ptsTypes="AA">
                                      <p:cBhvr>
                                        <p:cTn id="10" dur="3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5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0234 0.5409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824489" y="4177553"/>
            <a:ext cx="3532482" cy="2537012"/>
            <a:chOff x="3824489" y="4177553"/>
            <a:chExt cx="3532482" cy="2537012"/>
          </a:xfrm>
        </p:grpSpPr>
        <p:sp>
          <p:nvSpPr>
            <p:cNvPr id="28" name="Rounded Rectangle 27"/>
            <p:cNvSpPr/>
            <p:nvPr/>
          </p:nvSpPr>
          <p:spPr>
            <a:xfrm>
              <a:off x="3824489" y="4177553"/>
              <a:ext cx="3532482" cy="253701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B55B912-FF8A-DFB5-FEFD-78CB8AE00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555" y="4305793"/>
              <a:ext cx="3242522" cy="2281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251012" y="242241"/>
            <a:ext cx="3182470" cy="2549913"/>
            <a:chOff x="251012" y="242241"/>
            <a:chExt cx="3182470" cy="2549913"/>
          </a:xfrm>
        </p:grpSpPr>
        <p:sp>
          <p:nvSpPr>
            <p:cNvPr id="21" name="Rounded Rectangle 20"/>
            <p:cNvSpPr/>
            <p:nvPr/>
          </p:nvSpPr>
          <p:spPr>
            <a:xfrm>
              <a:off x="251012" y="242241"/>
              <a:ext cx="3182470" cy="2549913"/>
            </a:xfrm>
            <a:prstGeom prst="roundRect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Infrared (IR) Sensor Module with Arduino – A blog about DIY solar and  arduino projects">
              <a:extLst>
                <a:ext uri="{FF2B5EF4-FFF2-40B4-BE49-F238E27FC236}">
                  <a16:creationId xmlns:a16="http://schemas.microsoft.com/office/drawing/2014/main" id="{34B3E0D5-59A6-5757-AD8E-2FA0310DD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53" y="353282"/>
              <a:ext cx="2744284" cy="1688790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55849" y="2208958"/>
              <a:ext cx="197628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Infrared sensor 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034604" y="0"/>
            <a:ext cx="2428785" cy="3162920"/>
            <a:chOff x="4034604" y="0"/>
            <a:chExt cx="2428785" cy="3162920"/>
          </a:xfrm>
        </p:grpSpPr>
        <p:sp>
          <p:nvSpPr>
            <p:cNvPr id="23" name="Rounded Rectangle 22"/>
            <p:cNvSpPr/>
            <p:nvPr/>
          </p:nvSpPr>
          <p:spPr>
            <a:xfrm>
              <a:off x="4034604" y="0"/>
              <a:ext cx="2428785" cy="3162920"/>
            </a:xfrm>
            <a:prstGeom prst="roundRect">
              <a:avLst/>
            </a:prstGeom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52ADCCAD-7B1C-455F-8897-C4F90A2AE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5209" y="100233"/>
              <a:ext cx="1605005" cy="2275806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505209" y="2607488"/>
              <a:ext cx="1707332" cy="36933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Arduino UNO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515963" y="27447"/>
            <a:ext cx="3139025" cy="3071210"/>
            <a:chOff x="6515963" y="27447"/>
            <a:chExt cx="3139025" cy="3071210"/>
          </a:xfrm>
        </p:grpSpPr>
        <p:sp>
          <p:nvSpPr>
            <p:cNvPr id="24" name="Rounded Rectangle 23"/>
            <p:cNvSpPr/>
            <p:nvPr/>
          </p:nvSpPr>
          <p:spPr>
            <a:xfrm>
              <a:off x="6515963" y="27447"/>
              <a:ext cx="3139025" cy="3071210"/>
            </a:xfrm>
            <a:prstGeom prst="roundRect">
              <a:avLst/>
            </a:prstGeom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MPU6050 Module Pinout, Configuration, Features, Arduino Interfacing &amp;  Datasheet">
              <a:extLst>
                <a:ext uri="{FF2B5EF4-FFF2-40B4-BE49-F238E27FC236}">
                  <a16:creationId xmlns:a16="http://schemas.microsoft.com/office/drawing/2014/main" id="{A0EF6F43-1193-99B3-B685-B8E50557D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1090" y="242241"/>
              <a:ext cx="2936301" cy="1991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356971" y="2562714"/>
              <a:ext cx="170733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MPU6050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023030" y="453987"/>
            <a:ext cx="2136914" cy="2644670"/>
            <a:chOff x="10023030" y="453987"/>
            <a:chExt cx="2136914" cy="2644670"/>
          </a:xfrm>
        </p:grpSpPr>
        <p:sp>
          <p:nvSpPr>
            <p:cNvPr id="25" name="Rounded Rectangle 24"/>
            <p:cNvSpPr/>
            <p:nvPr/>
          </p:nvSpPr>
          <p:spPr>
            <a:xfrm>
              <a:off x="10023030" y="453987"/>
              <a:ext cx="2136914" cy="2644670"/>
            </a:xfrm>
            <a:prstGeom prst="roundRect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5D9F22-547A-DDFF-1869-E9A52420E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703" y="689451"/>
              <a:ext cx="1686588" cy="168658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208733" y="2578290"/>
              <a:ext cx="1707332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L298N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1012" y="3190367"/>
            <a:ext cx="2779059" cy="3162920"/>
            <a:chOff x="251012" y="3190367"/>
            <a:chExt cx="2779059" cy="3162920"/>
          </a:xfrm>
        </p:grpSpPr>
        <p:sp>
          <p:nvSpPr>
            <p:cNvPr id="27" name="Rounded Rectangle 26"/>
            <p:cNvSpPr/>
            <p:nvPr/>
          </p:nvSpPr>
          <p:spPr>
            <a:xfrm>
              <a:off x="251012" y="3190367"/>
              <a:ext cx="2779059" cy="3162920"/>
            </a:xfrm>
            <a:prstGeom prst="roundRect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NodeMCU ESP8266 Pinout">
              <a:extLst>
                <a:ext uri="{FF2B5EF4-FFF2-40B4-BE49-F238E27FC236}">
                  <a16:creationId xmlns:a16="http://schemas.microsoft.com/office/drawing/2014/main" id="{C8ECE7B6-BC24-FC1B-08C1-E5702D683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20" y="3484833"/>
              <a:ext cx="2462885" cy="1641923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08179" y="5501239"/>
              <a:ext cx="1707332" cy="64633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ESP8266 Node MCU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515506" y="3656965"/>
            <a:ext cx="2428785" cy="3162920"/>
            <a:chOff x="8787371" y="3190367"/>
            <a:chExt cx="2428785" cy="3162920"/>
          </a:xfrm>
        </p:grpSpPr>
        <p:sp>
          <p:nvSpPr>
            <p:cNvPr id="26" name="Rounded Rectangle 25"/>
            <p:cNvSpPr/>
            <p:nvPr/>
          </p:nvSpPr>
          <p:spPr>
            <a:xfrm>
              <a:off x="8787371" y="3190367"/>
              <a:ext cx="2428785" cy="3162920"/>
            </a:xfrm>
            <a:prstGeom prst="roundRect">
              <a:avLst/>
            </a:prstGeom>
            <a:ln w="19050"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6" descr="Giới thiệu về Module LM2596 - Giải thưởng tuần 4 | Cộng đồng Arduino Việt  Nam">
              <a:extLst>
                <a:ext uri="{FF2B5EF4-FFF2-40B4-BE49-F238E27FC236}">
                  <a16:creationId xmlns:a16="http://schemas.microsoft.com/office/drawing/2014/main" id="{31C155AF-59A2-0B60-B183-E065F693B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893940" y="3385290"/>
              <a:ext cx="2258181" cy="184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981759" y="5568020"/>
              <a:ext cx="2040011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LM2596 DC-DC</a:t>
              </a: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3216137" y="2792154"/>
            <a:ext cx="1131745" cy="1374221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3" idx="2"/>
          </p:cNvCxnSpPr>
          <p:nvPr/>
        </p:nvCxnSpPr>
        <p:spPr>
          <a:xfrm flipH="1">
            <a:off x="5248996" y="3162920"/>
            <a:ext cx="1" cy="886970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4" idx="2"/>
          </p:cNvCxnSpPr>
          <p:nvPr/>
        </p:nvCxnSpPr>
        <p:spPr>
          <a:xfrm flipH="1">
            <a:off x="6311355" y="3098657"/>
            <a:ext cx="1774121" cy="1071014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5" idx="2"/>
          </p:cNvCxnSpPr>
          <p:nvPr/>
        </p:nvCxnSpPr>
        <p:spPr>
          <a:xfrm flipH="1">
            <a:off x="7232077" y="3098657"/>
            <a:ext cx="3859410" cy="1207136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6" idx="1"/>
          </p:cNvCxnSpPr>
          <p:nvPr/>
        </p:nvCxnSpPr>
        <p:spPr>
          <a:xfrm flipH="1">
            <a:off x="7397143" y="5238425"/>
            <a:ext cx="2118363" cy="0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7" idx="3"/>
          </p:cNvCxnSpPr>
          <p:nvPr/>
        </p:nvCxnSpPr>
        <p:spPr>
          <a:xfrm>
            <a:off x="3030071" y="4771827"/>
            <a:ext cx="834590" cy="0"/>
          </a:xfrm>
          <a:prstGeom prst="straightConnector1">
            <a:avLst/>
          </a:prstGeom>
          <a:ln w="76200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9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93">
            <a:extLst>
              <a:ext uri="{FF2B5EF4-FFF2-40B4-BE49-F238E27FC236}">
                <a16:creationId xmlns:a16="http://schemas.microsoft.com/office/drawing/2014/main" id="{F626ECCD-156B-3D00-A586-8D4B55BE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2" y="127794"/>
            <a:ext cx="2689252" cy="734264"/>
          </a:xfrm>
          <a:solidFill>
            <a:schemeClr val="accent1"/>
          </a:solidFill>
        </p:spPr>
        <p:txBody>
          <a:bodyPr/>
          <a:lstStyle/>
          <a:p>
            <a:r>
              <a:rPr lang="en-US" b="1" err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Sơ</a:t>
            </a:r>
            <a:r>
              <a:rPr lang="en-US" b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đồ</a:t>
            </a:r>
            <a:r>
              <a:rPr lang="en-US" b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kết</a:t>
            </a:r>
            <a:r>
              <a:rPr lang="en-US" b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solidFill>
                  <a:schemeClr val="bg1"/>
                </a:solidFill>
                <a:latin typeface="Bahnschrift Light Condensed" panose="020B0502040204020203" pitchFamily="34" charset="0"/>
                <a:cs typeface="Times New Roman" panose="02020603050405020304" pitchFamily="18" charset="0"/>
              </a:rPr>
              <a:t>nối</a:t>
            </a:r>
            <a:endParaRPr lang="en-US" b="1">
              <a:solidFill>
                <a:schemeClr val="bg1"/>
              </a:solidFill>
              <a:latin typeface="Bahnschrift Light Condensed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6549" y="616113"/>
            <a:ext cx="11415995" cy="5879683"/>
            <a:chOff x="783749" y="767077"/>
            <a:chExt cx="11415995" cy="587968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DF5DDE-6A09-9652-D1F0-F7AB93B8C13E}"/>
                </a:ext>
              </a:extLst>
            </p:cNvPr>
            <p:cNvSpPr txBox="1"/>
            <p:nvPr/>
          </p:nvSpPr>
          <p:spPr>
            <a:xfrm>
              <a:off x="2741221" y="2719351"/>
              <a:ext cx="13582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LM2596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DC-DC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983A5A-D0B6-F4C4-70C8-5BFDC2521B6E}"/>
                </a:ext>
              </a:extLst>
            </p:cNvPr>
            <p:cNvSpPr txBox="1"/>
            <p:nvPr/>
          </p:nvSpPr>
          <p:spPr>
            <a:xfrm>
              <a:off x="5245238" y="1536231"/>
              <a:ext cx="1358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MPU 6050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7D0E36-72F8-C260-0A11-DD08FA8BFC48}"/>
                </a:ext>
              </a:extLst>
            </p:cNvPr>
            <p:cNvSpPr txBox="1"/>
            <p:nvPr/>
          </p:nvSpPr>
          <p:spPr>
            <a:xfrm>
              <a:off x="815790" y="4466196"/>
              <a:ext cx="13582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12VDC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5B8FF77-E30B-D611-7CD7-008E6C6C5910}"/>
                </a:ext>
              </a:extLst>
            </p:cNvPr>
            <p:cNvCxnSpPr>
              <a:stCxn id="87" idx="2"/>
              <a:endCxn id="70" idx="0"/>
            </p:cNvCxnSpPr>
            <p:nvPr/>
          </p:nvCxnSpPr>
          <p:spPr>
            <a:xfrm>
              <a:off x="1430750" y="1955671"/>
              <a:ext cx="7311" cy="566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FE846DF-4FC1-9AEE-6C25-37AB3EA0830D}"/>
                </a:ext>
              </a:extLst>
            </p:cNvPr>
            <p:cNvCxnSpPr>
              <a:stCxn id="70" idx="2"/>
              <a:endCxn id="79" idx="0"/>
            </p:cNvCxnSpPr>
            <p:nvPr/>
          </p:nvCxnSpPr>
          <p:spPr>
            <a:xfrm>
              <a:off x="1438061" y="3766464"/>
              <a:ext cx="0" cy="7371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7EFE32A-23C0-BE5A-C6C6-3AA3AD9A4D08}"/>
                </a:ext>
              </a:extLst>
            </p:cNvPr>
            <p:cNvCxnSpPr>
              <a:stCxn id="70" idx="3"/>
              <a:endCxn id="11" idx="1"/>
            </p:cNvCxnSpPr>
            <p:nvPr/>
          </p:nvCxnSpPr>
          <p:spPr>
            <a:xfrm>
              <a:off x="2060291" y="3144234"/>
              <a:ext cx="85324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3AB12C4-A56A-9D44-1BCC-E4AA7EEDDC97}"/>
                </a:ext>
              </a:extLst>
            </p:cNvPr>
            <p:cNvCxnSpPr>
              <a:cxnSpLocks/>
              <a:stCxn id="11" idx="3"/>
              <a:endCxn id="3" idx="1"/>
            </p:cNvCxnSpPr>
            <p:nvPr/>
          </p:nvCxnSpPr>
          <p:spPr>
            <a:xfrm flipV="1">
              <a:off x="4146532" y="3130450"/>
              <a:ext cx="1017711" cy="13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C81554F-1EBD-675E-FB2F-16957207938C}"/>
                </a:ext>
              </a:extLst>
            </p:cNvPr>
            <p:cNvCxnSpPr>
              <a:stCxn id="15" idx="0"/>
              <a:endCxn id="3" idx="2"/>
            </p:cNvCxnSpPr>
            <p:nvPr/>
          </p:nvCxnSpPr>
          <p:spPr>
            <a:xfrm flipV="1">
              <a:off x="5860368" y="3826575"/>
              <a:ext cx="0" cy="8356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CD2DB0-E7F6-9CA4-6060-9B9D7DD3897A}"/>
                </a:ext>
              </a:extLst>
            </p:cNvPr>
            <p:cNvSpPr/>
            <p:nvPr/>
          </p:nvSpPr>
          <p:spPr>
            <a:xfrm>
              <a:off x="5174182" y="5812259"/>
              <a:ext cx="1358283" cy="8345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Zone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EAE0A94-FEEB-1BC9-1CC3-DE39344DD0FB}"/>
                </a:ext>
              </a:extLst>
            </p:cNvPr>
            <p:cNvCxnSpPr>
              <a:cxnSpLocks/>
              <a:stCxn id="90" idx="0"/>
              <a:endCxn id="15" idx="2"/>
            </p:cNvCxnSpPr>
            <p:nvPr/>
          </p:nvCxnSpPr>
          <p:spPr>
            <a:xfrm flipV="1">
              <a:off x="5853324" y="5562787"/>
              <a:ext cx="7044" cy="2494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2218734" y="2673184"/>
              <a:ext cx="536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MV Boli" panose="02000500030200090000" pitchFamily="2" charset="0"/>
                  <a:cs typeface="MV Boli" panose="02000500030200090000" pitchFamily="2" charset="0"/>
                </a:rPr>
                <a:t>5V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394D8F6-9155-03F9-71F6-637481086ACC}"/>
                </a:ext>
              </a:extLst>
            </p:cNvPr>
            <p:cNvSpPr txBox="1"/>
            <p:nvPr/>
          </p:nvSpPr>
          <p:spPr>
            <a:xfrm>
              <a:off x="5924379" y="1944466"/>
              <a:ext cx="686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MV Boli" panose="02000500030200090000" pitchFamily="2" charset="0"/>
                  <a:cs typeface="MV Boli" panose="02000500030200090000" pitchFamily="2" charset="0"/>
                </a:rPr>
                <a:t>I2C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C7B303-347D-2413-E49E-72E6F7293399}"/>
                </a:ext>
              </a:extLst>
            </p:cNvPr>
            <p:cNvSpPr txBox="1"/>
            <p:nvPr/>
          </p:nvSpPr>
          <p:spPr>
            <a:xfrm>
              <a:off x="6664818" y="2719351"/>
              <a:ext cx="189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MV Boli" panose="02000500030200090000" pitchFamily="2" charset="0"/>
                  <a:cs typeface="MV Boli" panose="02000500030200090000" pitchFamily="2" charset="0"/>
                </a:rPr>
                <a:t>Software Serial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243" y="2434325"/>
              <a:ext cx="1392250" cy="139225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346" y="767077"/>
              <a:ext cx="1103631" cy="110363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>
              <a:stCxn id="4" idx="2"/>
              <a:endCxn id="3" idx="0"/>
            </p:cNvCxnSpPr>
            <p:nvPr/>
          </p:nvCxnSpPr>
          <p:spPr>
            <a:xfrm flipH="1">
              <a:off x="5860368" y="1870708"/>
              <a:ext cx="3794" cy="5636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3539" y="2641040"/>
              <a:ext cx="1232993" cy="100638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0107" y="4662266"/>
              <a:ext cx="900521" cy="9005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1212" y="2560257"/>
              <a:ext cx="1129233" cy="112923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30" name="Straight Arrow Connector 29"/>
            <p:cNvCxnSpPr>
              <a:stCxn id="3" idx="3"/>
              <a:endCxn id="21" idx="1"/>
            </p:cNvCxnSpPr>
            <p:nvPr/>
          </p:nvCxnSpPr>
          <p:spPr>
            <a:xfrm flipV="1">
              <a:off x="6556493" y="3124874"/>
              <a:ext cx="1974719" cy="55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01217" y="2696692"/>
              <a:ext cx="1798527" cy="8812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cxnSp>
          <p:nvCxnSpPr>
            <p:cNvPr id="78" name="Straight Arrow Connector 77"/>
            <p:cNvCxnSpPr>
              <a:stCxn id="21" idx="3"/>
              <a:endCxn id="33" idx="1"/>
            </p:cNvCxnSpPr>
            <p:nvPr/>
          </p:nvCxnSpPr>
          <p:spPr>
            <a:xfrm>
              <a:off x="9660445" y="3124874"/>
              <a:ext cx="740772" cy="124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5831" y="2522004"/>
              <a:ext cx="1244460" cy="124446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3749" y="4503635"/>
              <a:ext cx="1308624" cy="130862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7674" y="1317889"/>
              <a:ext cx="986151" cy="6377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9646333" y="2755542"/>
              <a:ext cx="754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MV Boli" panose="02000500030200090000" pitchFamily="2" charset="0"/>
                  <a:cs typeface="MV Boli" panose="02000500030200090000" pitchFamily="2" charset="0"/>
                </a:rPr>
                <a:t>WiFi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1516083" y="2060316"/>
              <a:ext cx="939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MV Boli" panose="02000500030200090000" pitchFamily="2" charset="0"/>
                  <a:cs typeface="MV Boli" panose="02000500030200090000" pitchFamily="2" charset="0"/>
                </a:rPr>
                <a:t>12VDC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1516082" y="3936678"/>
              <a:ext cx="939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latin typeface="MV Boli" panose="02000500030200090000" pitchFamily="2" charset="0"/>
                  <a:cs typeface="MV Boli" panose="02000500030200090000" pitchFamily="2" charset="0"/>
                </a:rPr>
                <a:t>12VDC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4536141" y="3979926"/>
              <a:ext cx="1099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Candara" panose="020E0502030303020204" pitchFamily="34" charset="0"/>
                  <a:cs typeface="MV Boli" panose="02000500030200090000" pitchFamily="2" charset="0"/>
                </a:rPr>
                <a:t>Đọc giá trị analog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C089A62-9A2C-5B94-CD5A-D7E85177A997}"/>
                </a:ext>
              </a:extLst>
            </p:cNvPr>
            <p:cNvSpPr txBox="1"/>
            <p:nvPr/>
          </p:nvSpPr>
          <p:spPr>
            <a:xfrm>
              <a:off x="4561074" y="1864773"/>
              <a:ext cx="1099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Candara" panose="020E0502030303020204" pitchFamily="34" charset="0"/>
                  <a:cs typeface="MV Boli" panose="02000500030200090000" pitchFamily="2" charset="0"/>
                </a:rPr>
                <a:t>Đọc giá trị góc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5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25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819B2-6878-4AFF-B2D8-4557084E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1699403"/>
            <a:ext cx="2395241" cy="12522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i="0" u="none" strike="noStrike" kern="1200">
                <a:solidFill>
                  <a:srgbClr val="FFFFFF"/>
                </a:solidFill>
                <a:effectLst/>
                <a:latin typeface="Candara" panose="020E0502030303020204" pitchFamily="34" charset="0"/>
                <a:cs typeface="Times New Roman" panose="02020603050405020304" pitchFamily="18" charset="0"/>
              </a:rPr>
              <a:t>SƠ ĐỒ NỐI DÂY</a:t>
            </a:r>
            <a:endParaRPr lang="en-US" sz="2600" kern="1200">
              <a:solidFill>
                <a:srgbClr val="FFFFFF"/>
              </a:solidFill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ABBE3-9365-5938-0301-B26AEECF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02" y="388356"/>
            <a:ext cx="713293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69" y="158402"/>
            <a:ext cx="10515600" cy="732578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Candara" panose="020E0502030303020204" pitchFamily="34" charset="0"/>
              </a:rPr>
              <a:t>Vì sao lại cần hệ thống thời gian thực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969" y="951208"/>
            <a:ext cx="4657868" cy="332324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1" dirty="0" err="1">
                <a:latin typeface="Candara" panose="020E0502030303020204" pitchFamily="34" charset="0"/>
              </a:rPr>
              <a:t>Trong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khi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có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thể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dùng</a:t>
            </a:r>
            <a:r>
              <a:rPr lang="en-US" sz="1800" i="1" dirty="0">
                <a:latin typeface="Candara" panose="020E0502030303020204" pitchFamily="34" charset="0"/>
              </a:rPr>
              <a:t> code </a:t>
            </a:r>
            <a:r>
              <a:rPr lang="en-US" sz="1800" i="1" dirty="0" err="1">
                <a:latin typeface="Candara" panose="020E0502030303020204" pitchFamily="34" charset="0"/>
              </a:rPr>
              <a:t>thường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để</a:t>
            </a:r>
            <a:r>
              <a:rPr lang="en-US" sz="1800" i="1" dirty="0">
                <a:latin typeface="Candara" panose="020E0502030303020204" pitchFamily="34" charset="0"/>
              </a:rPr>
              <a:t> </a:t>
            </a:r>
            <a:r>
              <a:rPr lang="en-US" sz="1800" i="1" dirty="0" err="1">
                <a:latin typeface="Candara" panose="020E0502030303020204" pitchFamily="34" charset="0"/>
              </a:rPr>
              <a:t>chạy</a:t>
            </a:r>
            <a:r>
              <a:rPr lang="en-US" sz="1800" i="1" dirty="0">
                <a:latin typeface="Candara" panose="020E0502030303020204" pitchFamily="34" charset="0"/>
              </a:rPr>
              <a:t> ?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854805" y="1465132"/>
            <a:ext cx="5940143" cy="2452265"/>
            <a:chOff x="6123998" y="1286291"/>
            <a:chExt cx="5940143" cy="2452265"/>
          </a:xfrm>
        </p:grpSpPr>
        <p:sp>
          <p:nvSpPr>
            <p:cNvPr id="131" name="Rounded Rectangle 130"/>
            <p:cNvSpPr/>
            <p:nvPr/>
          </p:nvSpPr>
          <p:spPr>
            <a:xfrm>
              <a:off x="6123998" y="1286291"/>
              <a:ext cx="5940143" cy="2452265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298076" y="1367661"/>
              <a:ext cx="5559682" cy="2131192"/>
              <a:chOff x="5604590" y="1818061"/>
              <a:chExt cx="5559682" cy="2131192"/>
            </a:xfrm>
          </p:grpSpPr>
          <p:sp>
            <p:nvSpPr>
              <p:cNvPr id="14" name="Title 93">
                <a:extLst>
                  <a:ext uri="{FF2B5EF4-FFF2-40B4-BE49-F238E27FC236}">
                    <a16:creationId xmlns:a16="http://schemas.microsoft.com/office/drawing/2014/main" id="{F626ECCD-156B-3D00-A586-8D4B55BED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74452" y="1818061"/>
                <a:ext cx="991144" cy="30784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RTOS</a:t>
                </a:r>
              </a:p>
            </p:txBody>
          </p:sp>
          <p:sp>
            <p:nvSpPr>
              <p:cNvPr id="15" name="Title 93">
                <a:extLst>
                  <a:ext uri="{FF2B5EF4-FFF2-40B4-BE49-F238E27FC236}">
                    <a16:creationId xmlns:a16="http://schemas.microsoft.com/office/drawing/2014/main" id="{F626ECCD-156B-3D00-A586-8D4B55BED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5114" y="3371578"/>
                <a:ext cx="1279002" cy="45172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Task Drive</a:t>
                </a:r>
              </a:p>
            </p:txBody>
          </p:sp>
          <p:sp>
            <p:nvSpPr>
              <p:cNvPr id="16" name="Title 93">
                <a:extLst>
                  <a:ext uri="{FF2B5EF4-FFF2-40B4-BE49-F238E27FC236}">
                    <a16:creationId xmlns:a16="http://schemas.microsoft.com/office/drawing/2014/main" id="{F626ECCD-156B-3D00-A586-8D4B55BED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53529" y="3440716"/>
                <a:ext cx="1278673" cy="340896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Task MPU</a:t>
                </a:r>
              </a:p>
            </p:txBody>
          </p:sp>
          <p:sp>
            <p:nvSpPr>
              <p:cNvPr id="19" name="Title 93">
                <a:extLst>
                  <a:ext uri="{FF2B5EF4-FFF2-40B4-BE49-F238E27FC236}">
                    <a16:creationId xmlns:a16="http://schemas.microsoft.com/office/drawing/2014/main" id="{F626ECCD-156B-3D00-A586-8D4B55BED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13072" y="3304164"/>
                <a:ext cx="1351200" cy="5628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Task CheckZone</a:t>
                </a: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5604590" y="3202737"/>
                <a:ext cx="5025600" cy="746516"/>
                <a:chOff x="5604590" y="3202737"/>
                <a:chExt cx="5025600" cy="746516"/>
              </a:xfrm>
            </p:grpSpPr>
            <p:sp>
              <p:nvSpPr>
                <p:cNvPr id="26" name="Arc 25"/>
                <p:cNvSpPr/>
                <p:nvPr/>
              </p:nvSpPr>
              <p:spPr>
                <a:xfrm>
                  <a:off x="5604590" y="3210841"/>
                  <a:ext cx="1116632" cy="715428"/>
                </a:xfrm>
                <a:prstGeom prst="arc">
                  <a:avLst>
                    <a:gd name="adj1" fmla="val 2206035"/>
                    <a:gd name="adj2" fmla="val 10916356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Curved Connector 63"/>
                <p:cNvCxnSpPr>
                  <a:stCxn id="26" idx="2"/>
                </p:cNvCxnSpPr>
                <p:nvPr/>
              </p:nvCxnSpPr>
              <p:spPr>
                <a:xfrm rot="5400000" flipH="1" flipV="1">
                  <a:off x="5781479" y="3187852"/>
                  <a:ext cx="185715" cy="537937"/>
                </a:xfrm>
                <a:prstGeom prst="curvedConnector4">
                  <a:avLst>
                    <a:gd name="adj1" fmla="val 185660"/>
                    <a:gd name="adj2" fmla="val 99997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Arc 156"/>
                <p:cNvSpPr/>
                <p:nvPr/>
              </p:nvSpPr>
              <p:spPr>
                <a:xfrm>
                  <a:off x="7522007" y="3202737"/>
                  <a:ext cx="1116632" cy="715428"/>
                </a:xfrm>
                <a:prstGeom prst="arc">
                  <a:avLst>
                    <a:gd name="adj1" fmla="val 2206035"/>
                    <a:gd name="adj2" fmla="val 10916356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Curved Connector 157"/>
                <p:cNvCxnSpPr/>
                <p:nvPr/>
              </p:nvCxnSpPr>
              <p:spPr>
                <a:xfrm rot="5400000" flipH="1" flipV="1">
                  <a:off x="7692501" y="3182101"/>
                  <a:ext cx="185715" cy="537937"/>
                </a:xfrm>
                <a:prstGeom prst="curvedConnector4">
                  <a:avLst>
                    <a:gd name="adj1" fmla="val 185660"/>
                    <a:gd name="adj2" fmla="val 99997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Arc 161"/>
                <p:cNvSpPr/>
                <p:nvPr/>
              </p:nvSpPr>
              <p:spPr>
                <a:xfrm>
                  <a:off x="9513558" y="3233825"/>
                  <a:ext cx="1116632" cy="715428"/>
                </a:xfrm>
                <a:prstGeom prst="arc">
                  <a:avLst>
                    <a:gd name="adj1" fmla="val 2206035"/>
                    <a:gd name="adj2" fmla="val 11305451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3" name="Curved Connector 162"/>
                <p:cNvCxnSpPr/>
                <p:nvPr/>
              </p:nvCxnSpPr>
              <p:spPr>
                <a:xfrm rot="5400000" flipH="1" flipV="1">
                  <a:off x="9686265" y="3176854"/>
                  <a:ext cx="185715" cy="537937"/>
                </a:xfrm>
                <a:prstGeom prst="curvedConnector4">
                  <a:avLst>
                    <a:gd name="adj1" fmla="val 185660"/>
                    <a:gd name="adj2" fmla="val 99997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Title 93">
                <a:extLst>
                  <a:ext uri="{FF2B5EF4-FFF2-40B4-BE49-F238E27FC236}">
                    <a16:creationId xmlns:a16="http://schemas.microsoft.com/office/drawing/2014/main" id="{F626ECCD-156B-3D00-A586-8D4B55BEDD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5483" y="2237534"/>
                <a:ext cx="854767" cy="29493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b="1">
                    <a:solidFill>
                      <a:schemeClr val="bg1"/>
                    </a:solidFill>
                    <a:latin typeface="MV Boli" panose="02000500030200090000" pitchFamily="2" charset="0"/>
                    <a:cs typeface="MV Boli" panose="02000500030200090000" pitchFamily="2" charset="0"/>
                  </a:rPr>
                  <a:t>setup</a:t>
                </a:r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2824245" y="4239370"/>
            <a:ext cx="5940144" cy="1610248"/>
            <a:chOff x="3418659" y="4205786"/>
            <a:chExt cx="6463008" cy="1757024"/>
          </a:xfrm>
        </p:grpSpPr>
        <p:sp>
          <p:nvSpPr>
            <p:cNvPr id="128" name="Rounded Rectangle 127"/>
            <p:cNvSpPr/>
            <p:nvPr/>
          </p:nvSpPr>
          <p:spPr>
            <a:xfrm>
              <a:off x="3418659" y="4205786"/>
              <a:ext cx="6463008" cy="1757024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3792555" y="4395535"/>
              <a:ext cx="5774067" cy="1309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Candara" panose="020E0502030303020204" pitchFamily="34" charset="0"/>
                </a:rPr>
                <a:t>Đáp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ứng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được</a:t>
              </a:r>
              <a:r>
                <a:rPr lang="en-US" dirty="0">
                  <a:latin typeface="Candara" panose="020E0502030303020204" pitchFamily="34" charset="0"/>
                </a:rPr>
                <a:t> deadline </a:t>
              </a:r>
              <a:r>
                <a:rPr lang="en-US" dirty="0" err="1">
                  <a:latin typeface="Candara" panose="020E0502030303020204" pitchFamily="34" charset="0"/>
                </a:rPr>
                <a:t>thời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gian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thực</a:t>
              </a:r>
              <a:r>
                <a:rPr lang="en-US" dirty="0">
                  <a:latin typeface="Candara" panose="020E0502030303020204" pitchFamily="34" charset="0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Candara" panose="020E0502030303020204" pitchFamily="34" charset="0"/>
                </a:rPr>
                <a:t>Các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dự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án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đòi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hỏi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cao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về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đáp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ứng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thời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gian</a:t>
              </a:r>
              <a:r>
                <a:rPr lang="en-US" dirty="0">
                  <a:latin typeface="Candara" panose="020E0502030303020204" pitchFamily="34" charset="0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Candara" panose="020E0502030303020204" pitchFamily="34" charset="0"/>
                </a:rPr>
                <a:t>Dễ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phân</a:t>
              </a:r>
              <a:r>
                <a:rPr lang="en-US" dirty="0">
                  <a:latin typeface="Candara" panose="020E0502030303020204" pitchFamily="34" charset="0"/>
                </a:rPr>
                <a:t> chia </a:t>
              </a:r>
              <a:r>
                <a:rPr lang="en-US" dirty="0" err="1">
                  <a:latin typeface="Candara" panose="020E0502030303020204" pitchFamily="34" charset="0"/>
                </a:rPr>
                <a:t>công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việc</a:t>
              </a:r>
              <a:r>
                <a:rPr lang="en-US" dirty="0">
                  <a:latin typeface="Candara" panose="020E0502030303020204" pitchFamily="34" charset="0"/>
                </a:rPr>
                <a:t> (task)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 err="1">
                  <a:latin typeface="Candara" panose="020E0502030303020204" pitchFamily="34" charset="0"/>
                </a:rPr>
                <a:t>Dễ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bảo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trì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  <a:r>
                <a:rPr lang="en-US" dirty="0" err="1">
                  <a:latin typeface="Candara" panose="020E0502030303020204" pitchFamily="34" charset="0"/>
                </a:rPr>
                <a:t>các</a:t>
              </a:r>
              <a:r>
                <a:rPr lang="en-US" dirty="0">
                  <a:latin typeface="Candara" panose="020E0502030303020204" pitchFamily="34" charset="0"/>
                </a:rPr>
                <a:t> Task</a:t>
              </a:r>
            </a:p>
          </p:txBody>
        </p:sp>
      </p:grpSp>
      <p:sp>
        <p:nvSpPr>
          <p:cNvPr id="133" name="Down Arrow 132"/>
          <p:cNvSpPr/>
          <p:nvPr/>
        </p:nvSpPr>
        <p:spPr>
          <a:xfrm>
            <a:off x="5691115" y="3933896"/>
            <a:ext cx="267525" cy="31072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6" idx="2"/>
            <a:endCxn id="16" idx="0"/>
          </p:cNvCxnSpPr>
          <p:nvPr/>
        </p:nvCxnSpPr>
        <p:spPr>
          <a:xfrm flipH="1">
            <a:off x="5817159" y="2260913"/>
            <a:ext cx="1" cy="9082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6" idx="2"/>
            <a:endCxn id="15" idx="0"/>
          </p:cNvCxnSpPr>
          <p:nvPr/>
        </p:nvCxnSpPr>
        <p:spPr>
          <a:xfrm flipH="1">
            <a:off x="3948908" y="2260913"/>
            <a:ext cx="1868252" cy="8391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6" idx="2"/>
            <a:endCxn id="19" idx="0"/>
          </p:cNvCxnSpPr>
          <p:nvPr/>
        </p:nvCxnSpPr>
        <p:spPr>
          <a:xfrm>
            <a:off x="5817160" y="2260913"/>
            <a:ext cx="2095805" cy="7716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56060" y="1659711"/>
            <a:ext cx="8310450" cy="4011066"/>
            <a:chOff x="56060" y="1659711"/>
            <a:chExt cx="8310450" cy="4011066"/>
          </a:xfrm>
        </p:grpSpPr>
        <p:grpSp>
          <p:nvGrpSpPr>
            <p:cNvPr id="230" name="Group 229"/>
            <p:cNvGrpSpPr/>
            <p:nvPr/>
          </p:nvGrpSpPr>
          <p:grpSpPr>
            <a:xfrm>
              <a:off x="56060" y="1659711"/>
              <a:ext cx="8310450" cy="4011066"/>
              <a:chOff x="56060" y="1659711"/>
              <a:chExt cx="8310450" cy="4011066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6060" y="1659711"/>
                <a:ext cx="8310450" cy="4011066"/>
                <a:chOff x="56060" y="1659711"/>
                <a:chExt cx="8310450" cy="4011066"/>
              </a:xfrm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56060" y="1659711"/>
                  <a:ext cx="2670059" cy="401106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233142" y="1704852"/>
                  <a:ext cx="8133368" cy="3622192"/>
                  <a:chOff x="1693109" y="1850848"/>
                  <a:chExt cx="8133368" cy="3622192"/>
                </a:xfrm>
              </p:grpSpPr>
              <p:sp>
                <p:nvSpPr>
                  <p:cNvPr id="7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972183" y="2000421"/>
                    <a:ext cx="1566395" cy="349353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None-RTOS</a:t>
                    </a:r>
                  </a:p>
                </p:txBody>
              </p:sp>
              <p:sp>
                <p:nvSpPr>
                  <p:cNvPr id="10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34852" y="2689586"/>
                    <a:ext cx="966017" cy="310174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2000" b="1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setup</a:t>
                    </a:r>
                  </a:p>
                </p:txBody>
              </p:sp>
              <p:sp>
                <p:nvSpPr>
                  <p:cNvPr id="11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20979" y="3173143"/>
                    <a:ext cx="788292" cy="512008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1800" b="1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TaskDrive</a:t>
                    </a:r>
                  </a:p>
                </p:txBody>
              </p:sp>
              <p:sp>
                <p:nvSpPr>
                  <p:cNvPr id="12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95361" y="3903448"/>
                    <a:ext cx="830095" cy="526086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1800" b="1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TaskMPU</a:t>
                    </a:r>
                  </a:p>
                </p:txBody>
              </p:sp>
              <p:sp>
                <p:nvSpPr>
                  <p:cNvPr id="13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92357" y="4610002"/>
                    <a:ext cx="1236102" cy="540432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1800" b="1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TaskCheckZone</a:t>
                    </a:r>
                  </a:p>
                </p:txBody>
              </p:sp>
              <p:cxnSp>
                <p:nvCxnSpPr>
                  <p:cNvPr id="91" name="Straight Arrow Connector 90"/>
                  <p:cNvCxnSpPr>
                    <a:stCxn id="10" idx="2"/>
                    <a:endCxn id="11" idx="0"/>
                  </p:cNvCxnSpPr>
                  <p:nvPr/>
                </p:nvCxnSpPr>
                <p:spPr>
                  <a:xfrm flipH="1">
                    <a:off x="2515125" y="2999760"/>
                    <a:ext cx="2736" cy="173383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Arrow Connector 91"/>
                  <p:cNvCxnSpPr>
                    <a:stCxn id="11" idx="2"/>
                    <a:endCxn id="12" idx="0"/>
                  </p:cNvCxnSpPr>
                  <p:nvPr/>
                </p:nvCxnSpPr>
                <p:spPr>
                  <a:xfrm flipH="1">
                    <a:off x="2510409" y="3685151"/>
                    <a:ext cx="4716" cy="218297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/>
                  <p:cNvCxnSpPr>
                    <a:stCxn id="12" idx="2"/>
                    <a:endCxn id="13" idx="0"/>
                  </p:cNvCxnSpPr>
                  <p:nvPr/>
                </p:nvCxnSpPr>
                <p:spPr>
                  <a:xfrm flipH="1">
                    <a:off x="2510408" y="4429534"/>
                    <a:ext cx="1" cy="180468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0" name="Group 119"/>
                  <p:cNvGrpSpPr/>
                  <p:nvPr/>
                </p:nvGrpSpPr>
                <p:grpSpPr>
                  <a:xfrm>
                    <a:off x="1693109" y="3685151"/>
                    <a:ext cx="847860" cy="1787889"/>
                    <a:chOff x="1693109" y="3685151"/>
                    <a:chExt cx="847860" cy="1787889"/>
                  </a:xfrm>
                </p:grpSpPr>
                <p:sp>
                  <p:nvSpPr>
                    <p:cNvPr id="95" name="Arc 94"/>
                    <p:cNvSpPr/>
                    <p:nvPr/>
                  </p:nvSpPr>
                  <p:spPr>
                    <a:xfrm flipV="1">
                      <a:off x="1695207" y="4743016"/>
                      <a:ext cx="845762" cy="730024"/>
                    </a:xfrm>
                    <a:prstGeom prst="arc">
                      <a:avLst>
                        <a:gd name="adj1" fmla="val 10993842"/>
                        <a:gd name="adj2" fmla="val 21266161"/>
                      </a:avLst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 flipH="1" flipV="1">
                      <a:off x="1693109" y="3685151"/>
                      <a:ext cx="7004" cy="1465283"/>
                    </a:xfrm>
                    <a:prstGeom prst="line">
                      <a:avLst/>
                    </a:prstGeom>
                    <a:ln w="1270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9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209506" y="3279792"/>
                    <a:ext cx="639881" cy="310174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2000" b="1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ISR</a:t>
                    </a:r>
                  </a:p>
                </p:txBody>
              </p:sp>
              <p:sp>
                <p:nvSpPr>
                  <p:cNvPr id="278" name="Title 93">
                    <a:extLst>
                      <a:ext uri="{FF2B5EF4-FFF2-40B4-BE49-F238E27FC236}">
                        <a16:creationId xmlns:a16="http://schemas.microsoft.com/office/drawing/2014/main" id="{F626ECCD-156B-3D00-A586-8D4B55BEDD2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186596" y="1850848"/>
                    <a:ext cx="639881" cy="310174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MV Boli" panose="02000500030200090000" pitchFamily="2" charset="0"/>
                        <a:cs typeface="MV Boli" panose="02000500030200090000" pitchFamily="2" charset="0"/>
                      </a:rPr>
                      <a:t>ISR</a:t>
                    </a:r>
                  </a:p>
                </p:txBody>
              </p:sp>
            </p:grpSp>
          </p:grpSp>
          <p:cxnSp>
            <p:nvCxnSpPr>
              <p:cNvPr id="215" name="Straight Arrow Connector 214"/>
              <p:cNvCxnSpPr>
                <a:endCxn id="11" idx="1"/>
              </p:cNvCxnSpPr>
              <p:nvPr/>
            </p:nvCxnSpPr>
            <p:spPr>
              <a:xfrm>
                <a:off x="330095" y="3283151"/>
                <a:ext cx="33091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6" name="Arc 225"/>
            <p:cNvSpPr/>
            <p:nvPr/>
          </p:nvSpPr>
          <p:spPr>
            <a:xfrm>
              <a:off x="231969" y="3267690"/>
              <a:ext cx="264346" cy="649707"/>
            </a:xfrm>
            <a:prstGeom prst="arc">
              <a:avLst>
                <a:gd name="adj1" fmla="val 12046269"/>
                <a:gd name="adj2" fmla="val 15816186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Arrow Connector 270"/>
          <p:cNvCxnSpPr>
            <a:stCxn id="11" idx="3"/>
            <a:endCxn id="269" idx="1"/>
          </p:cNvCxnSpPr>
          <p:nvPr/>
        </p:nvCxnSpPr>
        <p:spPr>
          <a:xfrm>
            <a:off x="1449304" y="3283151"/>
            <a:ext cx="300235" cy="57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stCxn id="269" idx="2"/>
            <a:endCxn id="12" idx="3"/>
          </p:cNvCxnSpPr>
          <p:nvPr/>
        </p:nvCxnSpPr>
        <p:spPr>
          <a:xfrm flipH="1">
            <a:off x="1465489" y="3443970"/>
            <a:ext cx="603991" cy="5765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ADAD0E92-D18A-B5E7-3A4D-AE7E0B15BEF5}"/>
              </a:ext>
            </a:extLst>
          </p:cNvPr>
          <p:cNvSpPr/>
          <p:nvPr/>
        </p:nvSpPr>
        <p:spPr>
          <a:xfrm>
            <a:off x="8771002" y="3632381"/>
            <a:ext cx="646713" cy="732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5224A-C78D-3AE1-761D-BDFFF3F34696}"/>
              </a:ext>
            </a:extLst>
          </p:cNvPr>
          <p:cNvSpPr txBox="1"/>
          <p:nvPr/>
        </p:nvSpPr>
        <p:spPr>
          <a:xfrm>
            <a:off x="9661806" y="3551742"/>
            <a:ext cx="2092976" cy="1021556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Khi </a:t>
            </a:r>
            <a:r>
              <a:rPr lang="en-US" dirty="0" err="1">
                <a:latin typeface="Candara" panose="020E0502030303020204" pitchFamily="34" charset="0"/>
              </a:rPr>
              <a:t>nào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cần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đến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hệ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thống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thời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gian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thực</a:t>
            </a:r>
            <a:r>
              <a:rPr lang="en-US" dirty="0">
                <a:latin typeface="Candara" panose="020E0502030303020204" pitchFamily="34" charset="0"/>
              </a:rPr>
              <a:t>? </a:t>
            </a:r>
            <a:endParaRPr lang="vi-V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BF419C-6118-260C-2075-2D5D0FC366A4}"/>
              </a:ext>
            </a:extLst>
          </p:cNvPr>
          <p:cNvSpPr/>
          <p:nvPr/>
        </p:nvSpPr>
        <p:spPr>
          <a:xfrm>
            <a:off x="2340528" y="2709644"/>
            <a:ext cx="7201108" cy="392604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32" name="Picture 8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755" y="34034"/>
            <a:ext cx="4819464" cy="18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650364" y="2909650"/>
            <a:ext cx="6508246" cy="3430280"/>
            <a:chOff x="41138" y="3394302"/>
            <a:chExt cx="6508246" cy="3430280"/>
          </a:xfrm>
        </p:grpSpPr>
        <p:sp>
          <p:nvSpPr>
            <p:cNvPr id="3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2456329" y="4862296"/>
              <a:ext cx="1436024" cy="469241"/>
            </a:xfrm>
            <a:prstGeom prst="roundRect">
              <a:avLst/>
            </a:prstGeom>
            <a:solidFill>
              <a:schemeClr val="tx2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Ready </a:t>
              </a:r>
            </a:p>
          </p:txBody>
        </p:sp>
        <p:sp>
          <p:nvSpPr>
            <p:cNvPr id="4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4477577" y="4865721"/>
              <a:ext cx="2071807" cy="469241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Running</a:t>
              </a:r>
            </a:p>
          </p:txBody>
        </p:sp>
        <p:sp>
          <p:nvSpPr>
            <p:cNvPr id="5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2150843" y="5930578"/>
              <a:ext cx="2046993" cy="894004"/>
            </a:xfrm>
            <a:prstGeom prst="roundRect">
              <a:avLst/>
            </a:prstGeom>
            <a:solidFill>
              <a:srgbClr val="F385F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Blocked </a:t>
              </a: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(Waiting)</a:t>
              </a:r>
            </a:p>
          </p:txBody>
        </p:sp>
        <p:sp>
          <p:nvSpPr>
            <p:cNvPr id="6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2088131" y="3394302"/>
              <a:ext cx="2172419" cy="469241"/>
            </a:xfrm>
            <a:prstGeom prst="roundRect">
              <a:avLst/>
            </a:prstGeom>
            <a:solidFill>
              <a:srgbClr val="FFC00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Suspended</a:t>
              </a:r>
            </a:p>
          </p:txBody>
        </p:sp>
        <p:sp>
          <p:nvSpPr>
            <p:cNvPr id="10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216375" y="4650393"/>
              <a:ext cx="1760050" cy="893045"/>
            </a:xfrm>
            <a:prstGeom prst="roundRect">
              <a:avLst/>
            </a:prstGeom>
            <a:noFill/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000" b="1">
                  <a:latin typeface="MV Boli" panose="02000500030200090000" pitchFamily="2" charset="0"/>
                  <a:cs typeface="MV Boli" panose="02000500030200090000" pitchFamily="2" charset="0"/>
                </a:rPr>
                <a:t>Task Creation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976425" y="3628923"/>
              <a:ext cx="3537056" cy="2748658"/>
              <a:chOff x="1976425" y="3628923"/>
              <a:chExt cx="3537056" cy="2748658"/>
            </a:xfrm>
          </p:grpSpPr>
          <p:cxnSp>
            <p:nvCxnSpPr>
              <p:cNvPr id="11" name="Straight Arrow Connector 10"/>
              <p:cNvCxnSpPr>
                <a:stCxn id="10" idx="3"/>
                <a:endCxn id="3" idx="1"/>
              </p:cNvCxnSpPr>
              <p:nvPr/>
            </p:nvCxnSpPr>
            <p:spPr>
              <a:xfrm>
                <a:off x="1976425" y="5096916"/>
                <a:ext cx="479904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2805953" y="3863543"/>
                <a:ext cx="17929" cy="9987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3469341" y="3861331"/>
                <a:ext cx="9651" cy="100096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urved Connector 17"/>
              <p:cNvCxnSpPr>
                <a:stCxn id="4" idx="0"/>
                <a:endCxn id="6" idx="3"/>
              </p:cNvCxnSpPr>
              <p:nvPr/>
            </p:nvCxnSpPr>
            <p:spPr>
              <a:xfrm rot="16200000" flipV="1">
                <a:off x="4268617" y="3620856"/>
                <a:ext cx="1236798" cy="1252931"/>
              </a:xfrm>
              <a:prstGeom prst="curvedConnector2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urved Connector 19"/>
              <p:cNvCxnSpPr>
                <a:stCxn id="4" idx="2"/>
                <a:endCxn id="5" idx="3"/>
              </p:cNvCxnSpPr>
              <p:nvPr/>
            </p:nvCxnSpPr>
            <p:spPr>
              <a:xfrm rot="5400000">
                <a:off x="4334350" y="5198449"/>
                <a:ext cx="1042618" cy="1315645"/>
              </a:xfrm>
              <a:prstGeom prst="curvedConnector2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urved Connector 21"/>
              <p:cNvCxnSpPr>
                <a:stCxn id="5" idx="1"/>
                <a:endCxn id="6" idx="1"/>
              </p:cNvCxnSpPr>
              <p:nvPr/>
            </p:nvCxnSpPr>
            <p:spPr>
              <a:xfrm rot="10800000">
                <a:off x="2088131" y="3628924"/>
                <a:ext cx="62712" cy="2748657"/>
              </a:xfrm>
              <a:prstGeom prst="curvedConnector3">
                <a:avLst>
                  <a:gd name="adj1" fmla="val 3252057"/>
                </a:avLst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5" idx="0"/>
                <a:endCxn id="3" idx="2"/>
              </p:cNvCxnSpPr>
              <p:nvPr/>
            </p:nvCxnSpPr>
            <p:spPr>
              <a:xfrm flipV="1">
                <a:off x="3174340" y="5331537"/>
                <a:ext cx="1" cy="5990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4407020" y="3785293"/>
              <a:ext cx="2071807" cy="347451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vTaskSuspend()</a:t>
              </a:r>
            </a:p>
          </p:txBody>
        </p:sp>
        <p:sp>
          <p:nvSpPr>
            <p:cNvPr id="36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1038543" y="4269596"/>
              <a:ext cx="1948748" cy="273356"/>
            </a:xfrm>
            <a:prstGeom prst="roundRect">
              <a:avLst/>
            </a:prstGeom>
            <a:solidFill>
              <a:schemeClr val="accent1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vTaskSuspend()</a:t>
              </a:r>
            </a:p>
          </p:txBody>
        </p:sp>
        <p:sp>
          <p:nvSpPr>
            <p:cNvPr id="37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3251600" y="4264162"/>
              <a:ext cx="1711643" cy="298614"/>
            </a:xfrm>
            <a:prstGeom prst="roundRect">
              <a:avLst/>
            </a:prstGeom>
            <a:solidFill>
              <a:schemeClr val="accent1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vTaskResume()</a:t>
              </a:r>
            </a:p>
          </p:txBody>
        </p:sp>
        <p:sp>
          <p:nvSpPr>
            <p:cNvPr id="38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2789694" y="5531586"/>
              <a:ext cx="852541" cy="308927"/>
            </a:xfrm>
            <a:prstGeom prst="roundRect">
              <a:avLst/>
            </a:prstGeom>
            <a:solidFill>
              <a:srgbClr val="00B05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Event</a:t>
              </a:r>
            </a:p>
          </p:txBody>
        </p:sp>
        <p:sp>
          <p:nvSpPr>
            <p:cNvPr id="39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41138" y="5953769"/>
              <a:ext cx="1729910" cy="297857"/>
            </a:xfrm>
            <a:prstGeom prst="roundRect">
              <a:avLst/>
            </a:prstGeom>
            <a:solidFill>
              <a:srgbClr val="0070C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vTaskSuspend</a:t>
              </a:r>
              <a:r>
                <a:rPr lang="en-US" sz="16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()</a:t>
              </a:r>
            </a:p>
          </p:txBody>
        </p:sp>
        <p:sp>
          <p:nvSpPr>
            <p:cNvPr id="40" name="Title 93">
              <a:extLst>
                <a:ext uri="{FF2B5EF4-FFF2-40B4-BE49-F238E27FC236}">
                  <a16:creationId xmlns:a16="http://schemas.microsoft.com/office/drawing/2014/main" id="{F626ECCD-156B-3D00-A586-8D4B55BEDD28}"/>
                </a:ext>
              </a:extLst>
            </p:cNvPr>
            <p:cNvSpPr txBox="1">
              <a:spLocks/>
            </p:cNvSpPr>
            <p:nvPr/>
          </p:nvSpPr>
          <p:spPr>
            <a:xfrm>
              <a:off x="4477577" y="5817206"/>
              <a:ext cx="1617567" cy="611188"/>
            </a:xfrm>
            <a:prstGeom prst="roundRect">
              <a:avLst/>
            </a:prstGeom>
            <a:solidFill>
              <a:srgbClr val="92D050"/>
            </a:solidFill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Blocking API function called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1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0" y="115304"/>
            <a:ext cx="11833868" cy="6300134"/>
            <a:chOff x="191354" y="115087"/>
            <a:chExt cx="11833868" cy="6300134"/>
          </a:xfrm>
        </p:grpSpPr>
        <p:grpSp>
          <p:nvGrpSpPr>
            <p:cNvPr id="112" name="Group 111"/>
            <p:cNvGrpSpPr/>
            <p:nvPr/>
          </p:nvGrpSpPr>
          <p:grpSpPr>
            <a:xfrm>
              <a:off x="191354" y="115087"/>
              <a:ext cx="11833868" cy="5627617"/>
              <a:chOff x="210119" y="115087"/>
              <a:chExt cx="11815102" cy="5627617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9197458" y="164926"/>
                <a:ext cx="2827763" cy="464793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025235" y="326126"/>
                <a:ext cx="1448042" cy="408623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2">
                        <a:lumMod val="50000"/>
                      </a:schemeClr>
                    </a:solidFill>
                    <a:latin typeface="Candara" panose="020E0502030303020204" pitchFamily="34" charset="0"/>
                  </a:rPr>
                  <a:t>ESP8266</a:t>
                </a: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9204326" y="1621014"/>
                <a:ext cx="1171281" cy="392537"/>
                <a:chOff x="713929" y="774178"/>
                <a:chExt cx="1806859" cy="328199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97388" y="778889"/>
                  <a:ext cx="1485200" cy="323488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713929" y="774178"/>
                  <a:ext cx="1806859" cy="312947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Candara" panose="020E0502030303020204" pitchFamily="34" charset="0"/>
                    </a:rPr>
                    <a:t>Start </a:t>
                  </a:r>
                  <a:r>
                    <a:rPr lang="en-US" sz="1600" b="1" dirty="0" err="1">
                      <a:latin typeface="Candara" panose="020E0502030303020204" pitchFamily="34" charset="0"/>
                    </a:rPr>
                    <a:t>Trái</a:t>
                  </a:r>
                  <a:endParaRPr lang="en-US" sz="1600" b="1" dirty="0"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10734217" y="1570088"/>
                <a:ext cx="1185333" cy="401569"/>
                <a:chOff x="516599" y="726031"/>
                <a:chExt cx="2018348" cy="393799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516599" y="726031"/>
                  <a:ext cx="1838412" cy="393799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28641" y="739373"/>
                  <a:ext cx="2006306" cy="367323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Candara" panose="020E0502030303020204" pitchFamily="34" charset="0"/>
                    </a:rPr>
                    <a:t>Start </a:t>
                  </a:r>
                  <a:r>
                    <a:rPr lang="en-US" sz="1600" b="1" dirty="0" err="1">
                      <a:latin typeface="Candara" panose="020E0502030303020204" pitchFamily="34" charset="0"/>
                    </a:rPr>
                    <a:t>Phải</a:t>
                  </a:r>
                  <a:endParaRPr lang="en-US" sz="1600" b="1" dirty="0"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9496377" y="2377147"/>
                <a:ext cx="2229928" cy="477730"/>
                <a:chOff x="1055706" y="687175"/>
                <a:chExt cx="3439964" cy="886153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1055706" y="687175"/>
                  <a:ext cx="3439964" cy="8861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1195543" y="768428"/>
                  <a:ext cx="3196580" cy="757965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>
                      <a:latin typeface="Candara" panose="020E0502030303020204" pitchFamily="34" charset="0"/>
                    </a:rPr>
                    <a:t>Hiển</a:t>
                  </a:r>
                  <a:r>
                    <a:rPr lang="en-US" b="1" dirty="0">
                      <a:latin typeface="Candara" panose="020E0502030303020204" pitchFamily="34" charset="0"/>
                    </a:rPr>
                    <a:t> </a:t>
                  </a:r>
                  <a:r>
                    <a:rPr lang="en-US" b="1" dirty="0" err="1">
                      <a:latin typeface="Candara" panose="020E0502030303020204" pitchFamily="34" charset="0"/>
                    </a:rPr>
                    <a:t>thị</a:t>
                  </a:r>
                  <a:r>
                    <a:rPr lang="en-US" b="1" dirty="0">
                      <a:latin typeface="Candara" panose="020E0502030303020204" pitchFamily="34" charset="0"/>
                    </a:rPr>
                    <a:t> </a:t>
                  </a:r>
                  <a:r>
                    <a:rPr lang="en-US" b="1" dirty="0" err="1">
                      <a:latin typeface="Candara" panose="020E0502030303020204" pitchFamily="34" charset="0"/>
                    </a:rPr>
                    <a:t>đếm</a:t>
                  </a:r>
                  <a:r>
                    <a:rPr lang="en-US" b="1" dirty="0">
                      <a:latin typeface="Candara" panose="020E0502030303020204" pitchFamily="34" charset="0"/>
                    </a:rPr>
                    <a:t> Zone</a:t>
                  </a: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9496376" y="3184205"/>
                <a:ext cx="2229928" cy="477730"/>
                <a:chOff x="1055704" y="688342"/>
                <a:chExt cx="3439964" cy="886153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055704" y="688342"/>
                  <a:ext cx="3439964" cy="8861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501373" y="801090"/>
                  <a:ext cx="2723971" cy="757965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>
                      <a:latin typeface="Candara" panose="020E0502030303020204" pitchFamily="34" charset="0"/>
                    </a:rPr>
                    <a:t>Hiển</a:t>
                  </a:r>
                  <a:r>
                    <a:rPr lang="en-US" b="1" dirty="0">
                      <a:latin typeface="Candara" panose="020E0502030303020204" pitchFamily="34" charset="0"/>
                    </a:rPr>
                    <a:t> </a:t>
                  </a:r>
                  <a:r>
                    <a:rPr lang="en-US" b="1" dirty="0" err="1">
                      <a:latin typeface="Candara" panose="020E0502030303020204" pitchFamily="34" charset="0"/>
                    </a:rPr>
                    <a:t>thị</a:t>
                  </a:r>
                  <a:r>
                    <a:rPr lang="en-US" b="1" dirty="0">
                      <a:latin typeface="Candara" panose="020E0502030303020204" pitchFamily="34" charset="0"/>
                    </a:rPr>
                    <a:t> Point</a:t>
                  </a: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210119" y="115087"/>
                <a:ext cx="7963029" cy="5158496"/>
                <a:chOff x="210119" y="115087"/>
                <a:chExt cx="7963029" cy="5158496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210119" y="115087"/>
                  <a:ext cx="7963029" cy="5158496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6257601" y="710075"/>
                  <a:ext cx="1716656" cy="3928100"/>
                  <a:chOff x="638929" y="710077"/>
                  <a:chExt cx="1716656" cy="3928100"/>
                </a:xfrm>
              </p:grpSpPr>
              <p:sp>
                <p:nvSpPr>
                  <p:cNvPr id="12" name="Rectangle 11"/>
                  <p:cNvSpPr/>
                  <p:nvPr/>
                </p:nvSpPr>
                <p:spPr>
                  <a:xfrm>
                    <a:off x="638929" y="710077"/>
                    <a:ext cx="1716656" cy="392810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902565" y="750499"/>
                    <a:ext cx="1383433" cy="408623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TaskMPU</a:t>
                    </a: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380411" y="710075"/>
                  <a:ext cx="1933170" cy="3928100"/>
                  <a:chOff x="426419" y="669654"/>
                  <a:chExt cx="1933170" cy="392810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426419" y="669654"/>
                    <a:ext cx="1933170" cy="3928100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62223" y="765173"/>
                    <a:ext cx="1647645" cy="408623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TaskDrive</a:t>
                    </a: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601692" y="1318975"/>
                  <a:ext cx="1260624" cy="578882"/>
                  <a:chOff x="652771" y="450578"/>
                  <a:chExt cx="1944683" cy="482402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652771" y="503171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775234" y="450578"/>
                    <a:ext cx="1822220" cy="482402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latin typeface="Candara" panose="020E0502030303020204" pitchFamily="34" charset="0"/>
                      </a:rPr>
                      <a:t>Forward &amp; </a:t>
                    </a:r>
                    <a:r>
                      <a:rPr lang="en-US" sz="1400" b="1" dirty="0" err="1">
                        <a:latin typeface="Candara" panose="020E0502030303020204" pitchFamily="34" charset="0"/>
                      </a:rPr>
                      <a:t>setSpeed</a:t>
                    </a:r>
                    <a:endParaRPr lang="en-US" sz="1400" b="1" dirty="0">
                      <a:latin typeface="Candara" panose="020E0502030303020204" pitchFamily="34" charset="0"/>
                    </a:endParaRPr>
                  </a:p>
                </p:txBody>
              </p: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592347" y="2792060"/>
                  <a:ext cx="1112808" cy="491705"/>
                  <a:chOff x="638355" y="710076"/>
                  <a:chExt cx="1716656" cy="409755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638355" y="710076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042013" y="750499"/>
                    <a:ext cx="1077900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Turn </a:t>
                    </a:r>
                  </a:p>
                </p:txBody>
              </p:sp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592347" y="3953750"/>
                  <a:ext cx="1112808" cy="491705"/>
                  <a:chOff x="638355" y="710076"/>
                  <a:chExt cx="1716656" cy="409755"/>
                </a:xfrm>
              </p:grpSpPr>
              <p:sp>
                <p:nvSpPr>
                  <p:cNvPr id="39" name="Rectangle 38"/>
                  <p:cNvSpPr/>
                  <p:nvPr/>
                </p:nvSpPr>
                <p:spPr>
                  <a:xfrm>
                    <a:off x="638355" y="710076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042013" y="750499"/>
                    <a:ext cx="1243986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Stop </a:t>
                    </a:r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3140016" y="790920"/>
                  <a:ext cx="1742232" cy="3902351"/>
                  <a:chOff x="638355" y="750499"/>
                  <a:chExt cx="1742232" cy="3902351"/>
                </a:xfrm>
              </p:grpSpPr>
              <p:sp>
                <p:nvSpPr>
                  <p:cNvPr id="42" name="Rectangle 41"/>
                  <p:cNvSpPr/>
                  <p:nvPr/>
                </p:nvSpPr>
                <p:spPr>
                  <a:xfrm>
                    <a:off x="638554" y="765173"/>
                    <a:ext cx="1716656" cy="3887677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638355" y="750499"/>
                    <a:ext cx="1742232" cy="408623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TaskCheckZone</a:t>
                    </a:r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3140017" y="237268"/>
                  <a:ext cx="2439910" cy="2373824"/>
                  <a:chOff x="106062" y="-858360"/>
                  <a:chExt cx="3763884" cy="1978191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>
                    <a:off x="638355" y="710076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638355" y="750499"/>
                    <a:ext cx="1647646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latin typeface="Candara" panose="020E0502030303020204" pitchFamily="34" charset="0"/>
                      </a:rPr>
                      <a:t>Zone = 3</a:t>
                    </a:r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>
                    <a:off x="582494" y="-13495"/>
                    <a:ext cx="1707152" cy="252122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06062" y="-858360"/>
                    <a:ext cx="3763884" cy="23137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3485072" y="3440478"/>
                  <a:ext cx="1112808" cy="491705"/>
                  <a:chOff x="638355" y="710076"/>
                  <a:chExt cx="1716656" cy="409755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638355" y="710076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38355" y="750499"/>
                    <a:ext cx="1647645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>
                        <a:latin typeface="Candara" panose="020E0502030303020204" pitchFamily="34" charset="0"/>
                      </a:rPr>
                      <a:t>Zone = 5</a:t>
                    </a:r>
                  </a:p>
                </p:txBody>
              </p:sp>
            </p:grpSp>
            <p:grpSp>
              <p:nvGrpSpPr>
                <p:cNvPr id="50" name="Group 49"/>
                <p:cNvGrpSpPr/>
                <p:nvPr/>
              </p:nvGrpSpPr>
              <p:grpSpPr>
                <a:xfrm>
                  <a:off x="6521238" y="1382524"/>
                  <a:ext cx="1112808" cy="491705"/>
                  <a:chOff x="633408" y="731786"/>
                  <a:chExt cx="1716656" cy="409755"/>
                </a:xfrm>
              </p:grpSpPr>
              <p:sp>
                <p:nvSpPr>
                  <p:cNvPr id="51" name="Rectangle 50"/>
                  <p:cNvSpPr/>
                  <p:nvPr/>
                </p:nvSpPr>
                <p:spPr>
                  <a:xfrm>
                    <a:off x="633408" y="731786"/>
                    <a:ext cx="1716656" cy="40975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672861" y="753037"/>
                    <a:ext cx="1647645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>
                        <a:latin typeface="Candara" panose="020E0502030303020204" pitchFamily="34" charset="0"/>
                      </a:rPr>
                      <a:t>Ez = 0</a:t>
                    </a:r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6535132" y="2572182"/>
                  <a:ext cx="1098915" cy="408623"/>
                  <a:chOff x="723852" y="588398"/>
                  <a:chExt cx="1695225" cy="34052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723852" y="659297"/>
                    <a:ext cx="1695225" cy="266269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773641" y="588398"/>
                    <a:ext cx="1469104" cy="340520"/>
                  </a:xfrm>
                  <a:prstGeom prst="round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E z = 83</a:t>
                    </a:r>
                  </a:p>
                </p:txBody>
              </p:sp>
            </p:grpSp>
            <p:cxnSp>
              <p:nvCxnSpPr>
                <p:cNvPr id="74" name="Straight Arrow Connector 73"/>
                <p:cNvCxnSpPr>
                  <a:stCxn id="46" idx="1"/>
                </p:cNvCxnSpPr>
                <p:nvPr/>
              </p:nvCxnSpPr>
              <p:spPr>
                <a:xfrm flipH="1" flipV="1">
                  <a:off x="1179307" y="2355855"/>
                  <a:ext cx="2305766" cy="16352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>
                  <a:stCxn id="33" idx="2"/>
                  <a:endCxn id="36" idx="0"/>
                </p:cNvCxnSpPr>
                <p:nvPr/>
              </p:nvCxnSpPr>
              <p:spPr>
                <a:xfrm flipH="1">
                  <a:off x="1148751" y="1873790"/>
                  <a:ext cx="9345" cy="91827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>
                  <a:stCxn id="51" idx="1"/>
                </p:cNvCxnSpPr>
                <p:nvPr/>
              </p:nvCxnSpPr>
              <p:spPr>
                <a:xfrm flipH="1" flipV="1">
                  <a:off x="1736868" y="1613654"/>
                  <a:ext cx="4784370" cy="1472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45" idx="3"/>
                </p:cNvCxnSpPr>
                <p:nvPr/>
              </p:nvCxnSpPr>
              <p:spPr>
                <a:xfrm flipV="1">
                  <a:off x="4597881" y="2355855"/>
                  <a:ext cx="2491276" cy="938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1" name="TextBox 90"/>
                <p:cNvSpPr txBox="1"/>
                <p:nvPr/>
              </p:nvSpPr>
              <p:spPr>
                <a:xfrm>
                  <a:off x="744361" y="185887"/>
                  <a:ext cx="1637416" cy="408623"/>
                </a:xfrm>
                <a:prstGeom prst="round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>
                      <a:solidFill>
                        <a:srgbClr val="0070C0"/>
                      </a:solidFill>
                      <a:latin typeface="Candara" panose="020E0502030303020204" pitchFamily="34" charset="0"/>
                    </a:rPr>
                    <a:t>Arduino UNO</a:t>
                  </a:r>
                </a:p>
              </p:txBody>
            </p:sp>
          </p:grpSp>
          <p:cxnSp>
            <p:nvCxnSpPr>
              <p:cNvPr id="98" name="Elbow Connector 97"/>
              <p:cNvCxnSpPr>
                <a:cxnSpLocks/>
              </p:cNvCxnSpPr>
              <p:nvPr/>
            </p:nvCxnSpPr>
            <p:spPr>
              <a:xfrm rot="16200000" flipV="1">
                <a:off x="8797151" y="619164"/>
                <a:ext cx="467529" cy="1547441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Elbow Connector 98"/>
              <p:cNvCxnSpPr>
                <a:stCxn id="63" idx="0"/>
              </p:cNvCxnSpPr>
              <p:nvPr/>
            </p:nvCxnSpPr>
            <p:spPr>
              <a:xfrm rot="16200000" flipV="1">
                <a:off x="9508887" y="-195072"/>
                <a:ext cx="409836" cy="3120484"/>
              </a:xfrm>
              <a:prstGeom prst="bentConnector2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4859861" y="2089351"/>
                <a:ext cx="1520444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xQueueSend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334579" y="211955"/>
                <a:ext cx="2162350" cy="34051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mySerial.available</a:t>
                </a:r>
                <a:r>
                  <a:rPr lang="en-US" sz="1400" dirty="0">
                    <a:latin typeface="MV Boli" panose="02000500030200090000" pitchFamily="2" charset="0"/>
                    <a:cs typeface="MV Boli" panose="02000500030200090000" pitchFamily="2" charset="0"/>
                  </a:rPr>
                  <a:t>()!=0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231462" y="5334081"/>
                <a:ext cx="840161" cy="408623"/>
              </a:xfrm>
              <a:prstGeom prst="round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latin typeface="Candara" panose="020E0502030303020204" pitchFamily="34" charset="0"/>
                  </a:rPr>
                  <a:t>Góc</a:t>
                </a:r>
                <a:r>
                  <a:rPr lang="en-US" b="1" dirty="0">
                    <a:latin typeface="Candara" panose="020E0502030303020204" pitchFamily="34" charset="0"/>
                  </a:rPr>
                  <a:t> z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464438" y="2049766"/>
                <a:ext cx="1706852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xQueueReceive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59938" y="3297188"/>
                <a:ext cx="1931734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xTaskNotifyWaitIndexed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002A435-F5C2-8840-54D0-F2A08FE4450E}"/>
                  </a:ext>
                </a:extLst>
              </p:cNvPr>
              <p:cNvSpPr txBox="1"/>
              <p:nvPr/>
            </p:nvSpPr>
            <p:spPr>
              <a:xfrm>
                <a:off x="2225179" y="2376931"/>
                <a:ext cx="1520444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xQueueSend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6F97420-B9D7-2318-E9E7-7E28D5DAD72C}"/>
                  </a:ext>
                </a:extLst>
              </p:cNvPr>
              <p:cNvSpPr txBox="1"/>
              <p:nvPr/>
            </p:nvSpPr>
            <p:spPr>
              <a:xfrm>
                <a:off x="388426" y="2452057"/>
                <a:ext cx="1706852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xQueueReceive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8912A8-4BFD-84CC-360A-76F190FE9202}"/>
                  </a:ext>
                </a:extLst>
              </p:cNvPr>
              <p:cNvSpPr txBox="1"/>
              <p:nvPr/>
            </p:nvSpPr>
            <p:spPr>
              <a:xfrm>
                <a:off x="2225179" y="3686330"/>
                <a:ext cx="1520444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xQueueSend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108E65F-F820-DBEF-22F3-5249A0FF6CFE}"/>
                  </a:ext>
                </a:extLst>
              </p:cNvPr>
              <p:cNvSpPr txBox="1"/>
              <p:nvPr/>
            </p:nvSpPr>
            <p:spPr>
              <a:xfrm>
                <a:off x="4918033" y="1352209"/>
                <a:ext cx="1520444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smtClean="0">
                    <a:latin typeface="MV Boli" panose="02000500030200090000" pitchFamily="2" charset="0"/>
                    <a:cs typeface="MV Boli" panose="02000500030200090000" pitchFamily="2" charset="0"/>
                  </a:rPr>
                  <a:t>xQueueSend(pwm)</a:t>
                </a:r>
                <a:endParaRPr lang="en-US" sz="10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EF962599-0C5C-D61A-549D-C425686D417E}"/>
                  </a:ext>
                </a:extLst>
              </p:cNvPr>
              <p:cNvSpPr txBox="1"/>
              <p:nvPr/>
            </p:nvSpPr>
            <p:spPr>
              <a:xfrm>
                <a:off x="1715817" y="1581397"/>
                <a:ext cx="1706852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smtClean="0">
                    <a:latin typeface="MV Boli" panose="02000500030200090000" pitchFamily="2" charset="0"/>
                    <a:cs typeface="MV Boli" panose="02000500030200090000" pitchFamily="2" charset="0"/>
                  </a:rPr>
                  <a:t>xQueueReceive(pwm)</a:t>
                </a:r>
                <a:endParaRPr lang="en-US" sz="1000" b="1" dirty="0">
                  <a:latin typeface="MV Boli" panose="02000500030200090000" pitchFamily="2" charset="0"/>
                  <a:cs typeface="MV Boli" panose="02000500030200090000" pitchFamily="2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7B586F0-D884-8344-4376-56C19D83B840}"/>
                  </a:ext>
                </a:extLst>
              </p:cNvPr>
              <p:cNvSpPr txBox="1"/>
              <p:nvPr/>
            </p:nvSpPr>
            <p:spPr>
              <a:xfrm>
                <a:off x="4889146" y="2758213"/>
                <a:ext cx="1574993" cy="272415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err="1">
                    <a:latin typeface="MV Boli" panose="02000500030200090000" pitchFamily="2" charset="0"/>
                    <a:cs typeface="MV Boli" panose="02000500030200090000" pitchFamily="2" charset="0"/>
                  </a:rPr>
                  <a:t>xTaskNotify</a:t>
                </a:r>
                <a:r>
                  <a:rPr lang="en-US" sz="1000" b="1" dirty="0">
                    <a:latin typeface="MV Boli" panose="02000500030200090000" pitchFamily="2" charset="0"/>
                    <a:cs typeface="MV Boli" panose="02000500030200090000" pitchFamily="2" charset="0"/>
                  </a:rPr>
                  <a:t>()</a:t>
                </a:r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8373293" y="609211"/>
              <a:ext cx="677725" cy="345597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andara" panose="020E0502030303020204" pitchFamily="34" charset="0"/>
                </a:rPr>
                <a:t>UART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454257" y="5819322"/>
              <a:ext cx="1449869" cy="59589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551703" y="5912741"/>
              <a:ext cx="1260618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ndara" panose="020E0502030303020204" pitchFamily="34" charset="0"/>
                </a:rPr>
                <a:t>MPU 6050</a:t>
              </a:r>
            </a:p>
          </p:txBody>
        </p:sp>
        <p:cxnSp>
          <p:nvCxnSpPr>
            <p:cNvPr id="132" name="Straight Arrow Connector 131"/>
            <p:cNvCxnSpPr>
              <a:stCxn id="129" idx="0"/>
              <a:endCxn id="89" idx="2"/>
            </p:cNvCxnSpPr>
            <p:nvPr/>
          </p:nvCxnSpPr>
          <p:spPr>
            <a:xfrm flipV="1">
              <a:off x="4179192" y="5273583"/>
              <a:ext cx="1" cy="545739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403669" y="5359426"/>
              <a:ext cx="622824" cy="408623"/>
            </a:xfrm>
            <a:prstGeom prst="round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Candara" panose="020E0502030303020204" pitchFamily="34" charset="0"/>
                </a:rPr>
                <a:t>I2C</a:t>
              </a:r>
            </a:p>
          </p:txBody>
        </p:sp>
      </p:grpSp>
      <p:cxnSp>
        <p:nvCxnSpPr>
          <p:cNvPr id="3" name="Elbow Connector 2"/>
          <p:cNvCxnSpPr/>
          <p:nvPr/>
        </p:nvCxnSpPr>
        <p:spPr>
          <a:xfrm rot="10800000">
            <a:off x="2580199" y="782728"/>
            <a:ext cx="5395482" cy="513942"/>
          </a:xfrm>
          <a:prstGeom prst="bentConnector3">
            <a:avLst>
              <a:gd name="adj1" fmla="val 19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5400000">
            <a:off x="1986655" y="1082594"/>
            <a:ext cx="952829" cy="353352"/>
          </a:xfrm>
          <a:prstGeom prst="bentConnector3">
            <a:avLst>
              <a:gd name="adj1" fmla="val -58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cxnSpLocks/>
          </p:cNvCxnSpPr>
          <p:nvPr/>
        </p:nvCxnSpPr>
        <p:spPr>
          <a:xfrm flipV="1">
            <a:off x="3987839" y="5019687"/>
            <a:ext cx="1668714" cy="383169"/>
          </a:xfrm>
          <a:prstGeom prst="bentConnector3">
            <a:avLst>
              <a:gd name="adj1" fmla="val -31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cxnSpLocks/>
          </p:cNvCxnSpPr>
          <p:nvPr/>
        </p:nvCxnSpPr>
        <p:spPr>
          <a:xfrm flipV="1">
            <a:off x="5656553" y="4458844"/>
            <a:ext cx="1284541" cy="56084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401379" y="4123674"/>
            <a:ext cx="1114576" cy="296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464542" y="4050501"/>
            <a:ext cx="953104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ndara" panose="020E0502030303020204" pitchFamily="34" charset="0"/>
              </a:rPr>
              <a:t>Góc</a:t>
            </a:r>
            <a:r>
              <a:rPr lang="en-US" b="1" dirty="0">
                <a:latin typeface="Candara" panose="020E0502030303020204" pitchFamily="34" charset="0"/>
              </a:rPr>
              <a:t> z</a:t>
            </a:r>
          </a:p>
        </p:txBody>
      </p:sp>
      <p:cxnSp>
        <p:nvCxnSpPr>
          <p:cNvPr id="116" name="Elbow Connector 115"/>
          <p:cNvCxnSpPr>
            <a:cxnSpLocks/>
          </p:cNvCxnSpPr>
          <p:nvPr/>
        </p:nvCxnSpPr>
        <p:spPr>
          <a:xfrm flipH="1" flipV="1">
            <a:off x="6878431" y="1546370"/>
            <a:ext cx="637524" cy="2767329"/>
          </a:xfrm>
          <a:prstGeom prst="bentConnector4">
            <a:avLst>
              <a:gd name="adj1" fmla="val -21382"/>
              <a:gd name="adj2" fmla="val 10826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cxnSpLocks/>
            <a:stCxn id="51" idx="2"/>
            <a:endCxn id="54" idx="0"/>
          </p:cNvCxnSpPr>
          <p:nvPr/>
        </p:nvCxnSpPr>
        <p:spPr>
          <a:xfrm>
            <a:off x="6878431" y="1874446"/>
            <a:ext cx="6958" cy="78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300652" y="1183848"/>
            <a:ext cx="1092946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Zone ++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6341B377-2FF2-9DD3-A1CB-123C5B463EE9}"/>
              </a:ext>
            </a:extLst>
          </p:cNvPr>
          <p:cNvSpPr/>
          <p:nvPr/>
        </p:nvSpPr>
        <p:spPr>
          <a:xfrm>
            <a:off x="7956061" y="1073494"/>
            <a:ext cx="1030782" cy="2354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F4124EC2-499D-E785-32A9-73625C23D8A4}"/>
              </a:ext>
            </a:extLst>
          </p:cNvPr>
          <p:cNvSpPr/>
          <p:nvPr/>
        </p:nvSpPr>
        <p:spPr>
          <a:xfrm>
            <a:off x="3900643" y="5269143"/>
            <a:ext cx="174392" cy="5550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A81F391-8FB7-A9C3-4F45-242B2B9B9CFF}"/>
              </a:ext>
            </a:extLst>
          </p:cNvPr>
          <p:cNvCxnSpPr>
            <a:cxnSpLocks/>
          </p:cNvCxnSpPr>
          <p:nvPr/>
        </p:nvCxnSpPr>
        <p:spPr>
          <a:xfrm rot="5400000">
            <a:off x="4142306" y="499215"/>
            <a:ext cx="57108" cy="534689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107809A5-469F-3657-F6C5-7DB25CB76CFF}"/>
              </a:ext>
            </a:extLst>
          </p:cNvPr>
          <p:cNvCxnSpPr>
            <a:cxnSpLocks/>
          </p:cNvCxnSpPr>
          <p:nvPr/>
        </p:nvCxnSpPr>
        <p:spPr>
          <a:xfrm rot="16200000" flipV="1">
            <a:off x="-185916" y="2369895"/>
            <a:ext cx="1667517" cy="511302"/>
          </a:xfrm>
          <a:prstGeom prst="bentConnector4">
            <a:avLst>
              <a:gd name="adj1" fmla="val -14221"/>
              <a:gd name="adj2" fmla="val 12994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574A8AB2-8122-8DBD-842A-DE5343BFBA8C}"/>
              </a:ext>
            </a:extLst>
          </p:cNvPr>
          <p:cNvCxnSpPr>
            <a:stCxn id="49" idx="1"/>
            <a:endCxn id="39" idx="0"/>
          </p:cNvCxnSpPr>
          <p:nvPr/>
        </p:nvCxnSpPr>
        <p:spPr>
          <a:xfrm rot="10800000" flipV="1">
            <a:off x="940123" y="3693515"/>
            <a:ext cx="2340032" cy="26045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4449</TotalTime>
  <Words>643</Words>
  <Application>Microsoft Office PowerPoint</Application>
  <PresentationFormat>Widescreen</PresentationFormat>
  <Paragraphs>215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Bahnschrift Light Condensed</vt:lpstr>
      <vt:lpstr>Calibri</vt:lpstr>
      <vt:lpstr>Calibri Light</vt:lpstr>
      <vt:lpstr>Candara</vt:lpstr>
      <vt:lpstr>Consolas</vt:lpstr>
      <vt:lpstr>Ebrima</vt:lpstr>
      <vt:lpstr>Haettenschweiler</vt:lpstr>
      <vt:lpstr>MV Boli</vt:lpstr>
      <vt:lpstr>Times New Roman</vt:lpstr>
      <vt:lpstr>Wingdings</vt:lpstr>
      <vt:lpstr>Office Theme</vt:lpstr>
      <vt:lpstr>PowerPoint Presentation</vt:lpstr>
      <vt:lpstr>BÁO CÁO CUỐI KỲ NHÓM 2</vt:lpstr>
      <vt:lpstr>PowerPoint Presentation</vt:lpstr>
      <vt:lpstr>PowerPoint Presentation</vt:lpstr>
      <vt:lpstr>Sơ đồ kết nối</vt:lpstr>
      <vt:lpstr>SƠ ĐỒ NỐI DÂY</vt:lpstr>
      <vt:lpstr>Vì sao lại cần hệ thống thời gian thực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Đánh giá xe và sân thi đấu </vt:lpstr>
      <vt:lpstr>Hướng phát triển</vt:lpstr>
      <vt:lpstr>Link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cá nhân 21/03/2022</dc:title>
  <dc:creator>Đinh Duy Dự</dc:creator>
  <cp:lastModifiedBy>Duy Du</cp:lastModifiedBy>
  <cp:revision>143</cp:revision>
  <dcterms:created xsi:type="dcterms:W3CDTF">2022-03-20T18:06:37Z</dcterms:created>
  <dcterms:modified xsi:type="dcterms:W3CDTF">2022-06-22T04:50:47Z</dcterms:modified>
</cp:coreProperties>
</file>